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02"/>
  </p:notesMasterIdLst>
  <p:sldIdLst>
    <p:sldId id="258" r:id="rId2"/>
    <p:sldId id="643" r:id="rId3"/>
    <p:sldId id="264" r:id="rId4"/>
    <p:sldId id="478" r:id="rId5"/>
    <p:sldId id="529" r:id="rId6"/>
    <p:sldId id="627" r:id="rId7"/>
    <p:sldId id="628" r:id="rId8"/>
    <p:sldId id="480" r:id="rId9"/>
    <p:sldId id="556" r:id="rId10"/>
    <p:sldId id="481" r:id="rId11"/>
    <p:sldId id="265" r:id="rId12"/>
    <p:sldId id="629" r:id="rId13"/>
    <p:sldId id="467" r:id="rId14"/>
    <p:sldId id="535" r:id="rId15"/>
    <p:sldId id="496" r:id="rId16"/>
    <p:sldId id="270" r:id="rId17"/>
    <p:sldId id="497" r:id="rId18"/>
    <p:sldId id="540" r:id="rId19"/>
    <p:sldId id="635" r:id="rId20"/>
    <p:sldId id="506" r:id="rId21"/>
    <p:sldId id="504" r:id="rId22"/>
    <p:sldId id="538" r:id="rId23"/>
    <p:sldId id="537" r:id="rId24"/>
    <p:sldId id="634" r:id="rId25"/>
    <p:sldId id="536" r:id="rId26"/>
    <p:sldId id="272" r:id="rId27"/>
    <p:sldId id="507" r:id="rId28"/>
    <p:sldId id="273" r:id="rId29"/>
    <p:sldId id="274" r:id="rId30"/>
    <p:sldId id="508" r:id="rId31"/>
    <p:sldId id="509" r:id="rId32"/>
    <p:sldId id="275" r:id="rId33"/>
    <p:sldId id="514" r:id="rId34"/>
    <p:sldId id="278" r:id="rId35"/>
    <p:sldId id="279" r:id="rId36"/>
    <p:sldId id="518" r:id="rId37"/>
    <p:sldId id="631" r:id="rId38"/>
    <p:sldId id="632" r:id="rId39"/>
    <p:sldId id="633" r:id="rId40"/>
    <p:sldId id="644" r:id="rId41"/>
    <p:sldId id="519" r:id="rId42"/>
    <p:sldId id="280" r:id="rId43"/>
    <p:sldId id="515" r:id="rId44"/>
    <p:sldId id="398" r:id="rId45"/>
    <p:sldId id="361" r:id="rId46"/>
    <p:sldId id="516" r:id="rId47"/>
    <p:sldId id="385" r:id="rId48"/>
    <p:sldId id="552" r:id="rId49"/>
    <p:sldId id="541" r:id="rId50"/>
    <p:sldId id="369" r:id="rId51"/>
    <p:sldId id="367" r:id="rId52"/>
    <p:sldId id="647" r:id="rId53"/>
    <p:sldId id="648" r:id="rId54"/>
    <p:sldId id="287" r:id="rId55"/>
    <p:sldId id="289" r:id="rId56"/>
    <p:sldId id="513" r:id="rId57"/>
    <p:sldId id="521" r:id="rId58"/>
    <p:sldId id="522" r:id="rId59"/>
    <p:sldId id="542" r:id="rId60"/>
    <p:sldId id="523" r:id="rId61"/>
    <p:sldId id="543" r:id="rId62"/>
    <p:sldId id="525" r:id="rId63"/>
    <p:sldId id="526" r:id="rId64"/>
    <p:sldId id="527" r:id="rId65"/>
    <p:sldId id="553" r:id="rId66"/>
    <p:sldId id="603" r:id="rId67"/>
    <p:sldId id="599" r:id="rId68"/>
    <p:sldId id="602" r:id="rId69"/>
    <p:sldId id="601" r:id="rId70"/>
    <p:sldId id="609" r:id="rId71"/>
    <p:sldId id="616" r:id="rId72"/>
    <p:sldId id="617" r:id="rId73"/>
    <p:sldId id="620" r:id="rId74"/>
    <p:sldId id="618" r:id="rId75"/>
    <p:sldId id="622" r:id="rId76"/>
    <p:sldId id="621" r:id="rId77"/>
    <p:sldId id="605" r:id="rId78"/>
    <p:sldId id="610" r:id="rId79"/>
    <p:sldId id="614" r:id="rId80"/>
    <p:sldId id="611" r:id="rId81"/>
    <p:sldId id="612" r:id="rId82"/>
    <p:sldId id="613" r:id="rId83"/>
    <p:sldId id="615" r:id="rId84"/>
    <p:sldId id="625" r:id="rId85"/>
    <p:sldId id="626" r:id="rId86"/>
    <p:sldId id="636" r:id="rId87"/>
    <p:sldId id="637" r:id="rId88"/>
    <p:sldId id="640" r:id="rId89"/>
    <p:sldId id="639" r:id="rId90"/>
    <p:sldId id="638" r:id="rId91"/>
    <p:sldId id="653" r:id="rId92"/>
    <p:sldId id="651" r:id="rId93"/>
    <p:sldId id="652" r:id="rId94"/>
    <p:sldId id="650" r:id="rId95"/>
    <p:sldId id="288" r:id="rId96"/>
    <p:sldId id="649" r:id="rId97"/>
    <p:sldId id="545" r:id="rId98"/>
    <p:sldId id="645" r:id="rId99"/>
    <p:sldId id="546" r:id="rId100"/>
    <p:sldId id="544" r:id="rId10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B4B4"/>
    <a:srgbClr val="FA43CC"/>
    <a:srgbClr val="2B2BD9"/>
    <a:srgbClr val="00FDFF"/>
    <a:srgbClr val="B1B1B1"/>
    <a:srgbClr val="B23436"/>
    <a:srgbClr val="CFCFCF"/>
    <a:srgbClr val="FFFFFF"/>
    <a:srgbClr val="4E4E4E"/>
    <a:srgbClr val="3072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8"/>
  </p:normalViewPr>
  <p:slideViewPr>
    <p:cSldViewPr snapToGrid="0">
      <p:cViewPr varScale="1">
        <p:scale>
          <a:sx n="110" d="100"/>
          <a:sy n="110" d="100"/>
        </p:scale>
        <p:origin x="7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per Zuallaert" userId="c06710e9-a06c-4062-a445-19b2891b9af1" providerId="ADAL" clId="{54C0EDC6-4B6E-4883-9E6A-B330348E2E41}"/>
    <pc:docChg chg="delSld modSld">
      <pc:chgData name="Jasper Zuallaert" userId="c06710e9-a06c-4062-a445-19b2891b9af1" providerId="ADAL" clId="{54C0EDC6-4B6E-4883-9E6A-B330348E2E41}" dt="2024-09-03T07:24:51.795" v="24" actId="20577"/>
      <pc:docMkLst>
        <pc:docMk/>
      </pc:docMkLst>
      <pc:sldChg chg="modSp mod">
        <pc:chgData name="Jasper Zuallaert" userId="c06710e9-a06c-4062-a445-19b2891b9af1" providerId="ADAL" clId="{54C0EDC6-4B6E-4883-9E6A-B330348E2E41}" dt="2024-09-03T07:22:48.454" v="5" actId="20577"/>
        <pc:sldMkLst>
          <pc:docMk/>
          <pc:sldMk cId="3623960309" sldId="275"/>
        </pc:sldMkLst>
        <pc:spChg chg="mod">
          <ac:chgData name="Jasper Zuallaert" userId="c06710e9-a06c-4062-a445-19b2891b9af1" providerId="ADAL" clId="{54C0EDC6-4B6E-4883-9E6A-B330348E2E41}" dt="2024-09-03T07:22:48.454" v="5" actId="20577"/>
          <ac:spMkLst>
            <pc:docMk/>
            <pc:sldMk cId="3623960309" sldId="275"/>
            <ac:spMk id="45" creationId="{DAF51392-995A-42E5-88D1-DB99398CC058}"/>
          </ac:spMkLst>
        </pc:spChg>
      </pc:sldChg>
      <pc:sldChg chg="modSp mod">
        <pc:chgData name="Jasper Zuallaert" userId="c06710e9-a06c-4062-a445-19b2891b9af1" providerId="ADAL" clId="{54C0EDC6-4B6E-4883-9E6A-B330348E2E41}" dt="2024-09-03T07:24:37.253" v="14" actId="20577"/>
        <pc:sldMkLst>
          <pc:docMk/>
          <pc:sldMk cId="2139415267" sldId="522"/>
        </pc:sldMkLst>
        <pc:spChg chg="mod">
          <ac:chgData name="Jasper Zuallaert" userId="c06710e9-a06c-4062-a445-19b2891b9af1" providerId="ADAL" clId="{54C0EDC6-4B6E-4883-9E6A-B330348E2E41}" dt="2024-09-03T07:24:33.927" v="12" actId="20577"/>
          <ac:spMkLst>
            <pc:docMk/>
            <pc:sldMk cId="2139415267" sldId="522"/>
            <ac:spMk id="31" creationId="{E8CF6CE7-471A-938C-E167-258E3E36C016}"/>
          </ac:spMkLst>
        </pc:spChg>
        <pc:spChg chg="mod">
          <ac:chgData name="Jasper Zuallaert" userId="c06710e9-a06c-4062-a445-19b2891b9af1" providerId="ADAL" clId="{54C0EDC6-4B6E-4883-9E6A-B330348E2E41}" dt="2024-09-03T07:24:37.253" v="14" actId="20577"/>
          <ac:spMkLst>
            <pc:docMk/>
            <pc:sldMk cId="2139415267" sldId="522"/>
            <ac:spMk id="32" creationId="{5A60BCCE-2795-4D63-599A-9A94FF52747D}"/>
          </ac:spMkLst>
        </pc:spChg>
        <pc:spChg chg="mod">
          <ac:chgData name="Jasper Zuallaert" userId="c06710e9-a06c-4062-a445-19b2891b9af1" providerId="ADAL" clId="{54C0EDC6-4B6E-4883-9E6A-B330348E2E41}" dt="2024-09-03T07:24:27.386" v="8" actId="20577"/>
          <ac:spMkLst>
            <pc:docMk/>
            <pc:sldMk cId="2139415267" sldId="522"/>
            <ac:spMk id="34" creationId="{88AFB4A0-8C77-AEFE-121E-15D9454FA91B}"/>
          </ac:spMkLst>
        </pc:spChg>
        <pc:spChg chg="mod">
          <ac:chgData name="Jasper Zuallaert" userId="c06710e9-a06c-4062-a445-19b2891b9af1" providerId="ADAL" clId="{54C0EDC6-4B6E-4883-9E6A-B330348E2E41}" dt="2024-09-03T07:24:30.338" v="10" actId="20577"/>
          <ac:spMkLst>
            <pc:docMk/>
            <pc:sldMk cId="2139415267" sldId="522"/>
            <ac:spMk id="36" creationId="{9A91603F-53A1-D57D-BBC4-0BF36A05B863}"/>
          </ac:spMkLst>
        </pc:spChg>
      </pc:sldChg>
      <pc:sldChg chg="modSp mod">
        <pc:chgData name="Jasper Zuallaert" userId="c06710e9-a06c-4062-a445-19b2891b9af1" providerId="ADAL" clId="{54C0EDC6-4B6E-4883-9E6A-B330348E2E41}" dt="2024-09-03T07:24:51.795" v="24" actId="20577"/>
        <pc:sldMkLst>
          <pc:docMk/>
          <pc:sldMk cId="2888481490" sldId="544"/>
        </pc:sldMkLst>
        <pc:spChg chg="mod">
          <ac:chgData name="Jasper Zuallaert" userId="c06710e9-a06c-4062-a445-19b2891b9af1" providerId="ADAL" clId="{54C0EDC6-4B6E-4883-9E6A-B330348E2E41}" dt="2024-09-03T07:24:51.795" v="24" actId="20577"/>
          <ac:spMkLst>
            <pc:docMk/>
            <pc:sldMk cId="2888481490" sldId="544"/>
            <ac:spMk id="9" creationId="{342DE924-4601-07DE-9DED-78B9670D7863}"/>
          </ac:spMkLst>
        </pc:spChg>
      </pc:sldChg>
      <pc:sldChg chg="del">
        <pc:chgData name="Jasper Zuallaert" userId="c06710e9-a06c-4062-a445-19b2891b9af1" providerId="ADAL" clId="{54C0EDC6-4B6E-4883-9E6A-B330348E2E41}" dt="2024-09-03T06:09:51.018" v="0" actId="47"/>
        <pc:sldMkLst>
          <pc:docMk/>
          <pc:sldMk cId="3527034841" sldId="55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MSA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Sheet1!$B$2:$B$17</c:f>
              <c:numCache>
                <c:formatCode>General</c:formatCode>
                <c:ptCount val="16"/>
                <c:pt idx="0">
                  <c:v>0.59801706718073899</c:v>
                </c:pt>
                <c:pt idx="1">
                  <c:v>0.72133378326892805</c:v>
                </c:pt>
                <c:pt idx="2">
                  <c:v>0.72640614045990803</c:v>
                </c:pt>
                <c:pt idx="3">
                  <c:v>1.1887678274843401</c:v>
                </c:pt>
                <c:pt idx="4">
                  <c:v>4.6084216749005797</c:v>
                </c:pt>
                <c:pt idx="5">
                  <c:v>2.64621449404292</c:v>
                </c:pt>
                <c:pt idx="6">
                  <c:v>4.4696568236748302</c:v>
                </c:pt>
                <c:pt idx="7">
                  <c:v>4.9997645626465399</c:v>
                </c:pt>
                <c:pt idx="8">
                  <c:v>5.4027660811609604</c:v>
                </c:pt>
                <c:pt idx="9">
                  <c:v>3.3102197713322101</c:v>
                </c:pt>
                <c:pt idx="10">
                  <c:v>7.5252751147746997</c:v>
                </c:pt>
                <c:pt idx="11">
                  <c:v>3.78357227656576</c:v>
                </c:pt>
                <c:pt idx="12">
                  <c:v>4.8618142168389404</c:v>
                </c:pt>
                <c:pt idx="13">
                  <c:v>3.0564216831657598</c:v>
                </c:pt>
                <c:pt idx="14">
                  <c:v>3.5681573732031699</c:v>
                </c:pt>
                <c:pt idx="15">
                  <c:v>3.32059245963891</c:v>
                </c:pt>
              </c:numCache>
            </c:numRef>
          </c:yVal>
          <c:smooth val="0"/>
          <c:extLst>
            <c:ext xmlns:c16="http://schemas.microsoft.com/office/drawing/2014/chart" uri="{C3380CC4-5D6E-409C-BE32-E72D297353CC}">
              <c16:uniqueId val="{00000000-ED3E-4442-92D9-6BBA4F92DEC9}"/>
            </c:ext>
          </c:extLst>
        </c:ser>
        <c:ser>
          <c:idx val="1"/>
          <c:order val="1"/>
          <c:tx>
            <c:strRef>
              <c:f>Sheet1!$C$1</c:f>
              <c:strCache>
                <c:ptCount val="1"/>
                <c:pt idx="0">
                  <c:v>predict</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Sheet1!$C$2:$C$17</c:f>
              <c:numCache>
                <c:formatCode>General</c:formatCode>
                <c:ptCount val="16"/>
                <c:pt idx="0">
                  <c:v>0.191981409721904</c:v>
                </c:pt>
                <c:pt idx="1">
                  <c:v>0.20204054090711801</c:v>
                </c:pt>
                <c:pt idx="2">
                  <c:v>0.20864953027831101</c:v>
                </c:pt>
                <c:pt idx="3">
                  <c:v>0.237797030276722</c:v>
                </c:pt>
                <c:pt idx="4">
                  <c:v>0.32083701001273202</c:v>
                </c:pt>
                <c:pt idx="5">
                  <c:v>0.40629103269841899</c:v>
                </c:pt>
                <c:pt idx="6">
                  <c:v>0.46133886529339602</c:v>
                </c:pt>
                <c:pt idx="7">
                  <c:v>0.56063606553607503</c:v>
                </c:pt>
                <c:pt idx="8">
                  <c:v>0.65711384846104504</c:v>
                </c:pt>
                <c:pt idx="9">
                  <c:v>0.71232598324616703</c:v>
                </c:pt>
                <c:pt idx="10">
                  <c:v>0.85934521622127902</c:v>
                </c:pt>
                <c:pt idx="11">
                  <c:v>1.0753716193305101</c:v>
                </c:pt>
                <c:pt idx="12">
                  <c:v>1.22993735041883</c:v>
                </c:pt>
                <c:pt idx="13">
                  <c:v>1.4838184070587099</c:v>
                </c:pt>
                <c:pt idx="14">
                  <c:v>1.84888312088118</c:v>
                </c:pt>
                <c:pt idx="15">
                  <c:v>2.5371386097537099</c:v>
                </c:pt>
              </c:numCache>
            </c:numRef>
          </c:yVal>
          <c:smooth val="0"/>
          <c:extLst>
            <c:ext xmlns:c16="http://schemas.microsoft.com/office/drawing/2014/chart" uri="{C3380CC4-5D6E-409C-BE32-E72D297353CC}">
              <c16:uniqueId val="{00000001-ED3E-4442-92D9-6BBA4F92DEC9}"/>
            </c:ext>
          </c:extLst>
        </c:ser>
        <c:ser>
          <c:idx val="2"/>
          <c:order val="2"/>
          <c:tx>
            <c:strRef>
              <c:f>Sheet1!$D$1</c:f>
              <c:strCache>
                <c:ptCount val="1"/>
                <c:pt idx="0">
                  <c:v>relax</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Sheet1!$D$2:$D$17</c:f>
              <c:numCache>
                <c:formatCode>General</c:formatCode>
                <c:ptCount val="16"/>
                <c:pt idx="0">
                  <c:v>8.6545603142844305E-3</c:v>
                </c:pt>
                <c:pt idx="1">
                  <c:v>1.3053446213404299E-2</c:v>
                </c:pt>
                <c:pt idx="2">
                  <c:v>1.41014190514882E-2</c:v>
                </c:pt>
                <c:pt idx="3">
                  <c:v>2.0105001396603001E-2</c:v>
                </c:pt>
                <c:pt idx="4">
                  <c:v>4.89845052030351E-2</c:v>
                </c:pt>
                <c:pt idx="5">
                  <c:v>5.37355499797397E-2</c:v>
                </c:pt>
                <c:pt idx="6">
                  <c:v>6.6888831059137899E-2</c:v>
                </c:pt>
                <c:pt idx="7">
                  <c:v>6.7569572859340205E-2</c:v>
                </c:pt>
                <c:pt idx="8">
                  <c:v>0.123009365929497</c:v>
                </c:pt>
                <c:pt idx="9">
                  <c:v>0.12672378056579101</c:v>
                </c:pt>
                <c:pt idx="10">
                  <c:v>0.165426791575219</c:v>
                </c:pt>
                <c:pt idx="11">
                  <c:v>0.145825626982582</c:v>
                </c:pt>
                <c:pt idx="12">
                  <c:v>0.20829393896791601</c:v>
                </c:pt>
                <c:pt idx="13">
                  <c:v>0.243234885070059</c:v>
                </c:pt>
                <c:pt idx="14">
                  <c:v>0.23068443265226099</c:v>
                </c:pt>
                <c:pt idx="15">
                  <c:v>0.49034049299028099</c:v>
                </c:pt>
              </c:numCache>
            </c:numRef>
          </c:yVal>
          <c:smooth val="0"/>
          <c:extLst>
            <c:ext xmlns:c16="http://schemas.microsoft.com/office/drawing/2014/chart" uri="{C3380CC4-5D6E-409C-BE32-E72D297353CC}">
              <c16:uniqueId val="{00000002-ED3E-4442-92D9-6BBA4F92DEC9}"/>
            </c:ext>
          </c:extLst>
        </c:ser>
        <c:dLbls>
          <c:showLegendKey val="0"/>
          <c:showVal val="0"/>
          <c:showCatName val="0"/>
          <c:showSerName val="0"/>
          <c:showPercent val="0"/>
          <c:showBubbleSize val="0"/>
        </c:dLbls>
        <c:axId val="584278080"/>
        <c:axId val="584276640"/>
      </c:scatterChart>
      <c:valAx>
        <c:axId val="584278080"/>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GB" b="1">
                    <a:solidFill>
                      <a:schemeClr val="tx1"/>
                    </a:solidFill>
                  </a:rPr>
                  <a:t>Sequence length</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584276640"/>
        <c:crosses val="autoZero"/>
        <c:crossBetween val="midCat"/>
      </c:valAx>
      <c:valAx>
        <c:axId val="584276640"/>
        <c:scaling>
          <c:orientation val="minMax"/>
        </c:scaling>
        <c:delete val="0"/>
        <c:axPos val="l"/>
        <c:majorGridlines>
          <c:spPr>
            <a:ln w="9525" cap="flat" cmpd="sng" algn="ctr">
              <a:solidFill>
                <a:schemeClr val="accent6">
                  <a:lumMod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GB" b="1">
                    <a:solidFill>
                      <a:schemeClr val="tx1"/>
                    </a:solidFill>
                  </a:rPr>
                  <a:t>Time (hours)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5842780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joltik</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Sheet1!$B$2:$B$20</c:f>
              <c:numCache>
                <c:formatCode>General</c:formatCode>
                <c:ptCount val="19"/>
                <c:pt idx="0">
                  <c:v>0.79865303721692804</c:v>
                </c:pt>
                <c:pt idx="1">
                  <c:v>0.93642777038945002</c:v>
                </c:pt>
                <c:pt idx="2">
                  <c:v>0.93642777038945002</c:v>
                </c:pt>
                <c:pt idx="3">
                  <c:v>0.94915708978970803</c:v>
                </c:pt>
                <c:pt idx="5">
                  <c:v>4.9782431901163502</c:v>
                </c:pt>
                <c:pt idx="6">
                  <c:v>3.10624107672108</c:v>
                </c:pt>
                <c:pt idx="7">
                  <c:v>4.9978845200273696</c:v>
                </c:pt>
                <c:pt idx="8">
                  <c:v>5.6279702010419603</c:v>
                </c:pt>
                <c:pt idx="9">
                  <c:v>4.1492695351441702</c:v>
                </c:pt>
                <c:pt idx="10">
                  <c:v>8.5500471225712005</c:v>
                </c:pt>
                <c:pt idx="11">
                  <c:v>5.00476952287885</c:v>
                </c:pt>
                <c:pt idx="12">
                  <c:v>6.3000455062256897</c:v>
                </c:pt>
                <c:pt idx="13">
                  <c:v>4.7834749752945296</c:v>
                </c:pt>
                <c:pt idx="14">
                  <c:v>5.6477249267366201</c:v>
                </c:pt>
                <c:pt idx="15">
                  <c:v>6.34807156238291</c:v>
                </c:pt>
              </c:numCache>
            </c:numRef>
          </c:yVal>
          <c:smooth val="0"/>
          <c:extLst>
            <c:ext xmlns:c16="http://schemas.microsoft.com/office/drawing/2014/chart" uri="{C3380CC4-5D6E-409C-BE32-E72D297353CC}">
              <c16:uniqueId val="{00000000-F77D-4622-964F-F8D19E60BE58}"/>
            </c:ext>
          </c:extLst>
        </c:ser>
        <c:ser>
          <c:idx val="1"/>
          <c:order val="1"/>
          <c:tx>
            <c:strRef>
              <c:f>Sheet1!$C$1</c:f>
              <c:strCache>
                <c:ptCount val="1"/>
                <c:pt idx="0">
                  <c:v>accelgor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Sheet1!$C$2:$C$20</c:f>
              <c:numCache>
                <c:formatCode>General</c:formatCode>
                <c:ptCount val="19"/>
                <c:pt idx="0">
                  <c:v>0.64638296491569902</c:v>
                </c:pt>
                <c:pt idx="1">
                  <c:v>0.742064123219914</c:v>
                </c:pt>
                <c:pt idx="2">
                  <c:v>0.79184335907300296</c:v>
                </c:pt>
                <c:pt idx="3">
                  <c:v>1.1787816401322599</c:v>
                </c:pt>
                <c:pt idx="5">
                  <c:v>3.80088279796971</c:v>
                </c:pt>
                <c:pt idx="6">
                  <c:v>2.4713177886936402</c:v>
                </c:pt>
                <c:pt idx="7">
                  <c:v>3.95986684978008</c:v>
                </c:pt>
                <c:pt idx="8">
                  <c:v>4.2718169738186704</c:v>
                </c:pt>
                <c:pt idx="9">
                  <c:v>3.2443007724814898</c:v>
                </c:pt>
                <c:pt idx="10">
                  <c:v>6.6527233866850501</c:v>
                </c:pt>
                <c:pt idx="11">
                  <c:v>4.0023685319556099</c:v>
                </c:pt>
                <c:pt idx="12">
                  <c:v>4.9003335128890102</c:v>
                </c:pt>
                <c:pt idx="13">
                  <c:v>3.7068783254755799</c:v>
                </c:pt>
                <c:pt idx="14">
                  <c:v>4.3930794924497603</c:v>
                </c:pt>
                <c:pt idx="15">
                  <c:v>4.7179251766867099</c:v>
                </c:pt>
                <c:pt idx="16">
                  <c:v>13.2635615526967</c:v>
                </c:pt>
                <c:pt idx="17">
                  <c:v>11.321962962481701</c:v>
                </c:pt>
                <c:pt idx="18">
                  <c:v>12.5741954514053</c:v>
                </c:pt>
              </c:numCache>
            </c:numRef>
          </c:yVal>
          <c:smooth val="0"/>
          <c:extLst>
            <c:ext xmlns:c16="http://schemas.microsoft.com/office/drawing/2014/chart" uri="{C3380CC4-5D6E-409C-BE32-E72D297353CC}">
              <c16:uniqueId val="{00000001-F77D-4622-964F-F8D19E60BE58}"/>
            </c:ext>
          </c:extLst>
        </c:ser>
        <c:ser>
          <c:idx val="2"/>
          <c:order val="2"/>
          <c:tx>
            <c:strRef>
              <c:f>Sheet1!$D$1</c:f>
              <c:strCache>
                <c:ptCount val="1"/>
                <c:pt idx="0">
                  <c:v>cpu</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Sheet1!$D$2:$D$20</c:f>
              <c:numCache>
                <c:formatCode>General</c:formatCode>
                <c:ptCount val="19"/>
                <c:pt idx="2">
                  <c:v>4.1007027347882499</c:v>
                </c:pt>
                <c:pt idx="3">
                  <c:v>7.4313607309924201</c:v>
                </c:pt>
                <c:pt idx="4">
                  <c:v>14.333841178086001</c:v>
                </c:pt>
              </c:numCache>
            </c:numRef>
          </c:yVal>
          <c:smooth val="0"/>
          <c:extLst>
            <c:ext xmlns:c16="http://schemas.microsoft.com/office/drawing/2014/chart" uri="{C3380CC4-5D6E-409C-BE32-E72D297353CC}">
              <c16:uniqueId val="{00000002-F77D-4622-964F-F8D19E60BE58}"/>
            </c:ext>
          </c:extLst>
        </c:ser>
        <c:ser>
          <c:idx val="3"/>
          <c:order val="3"/>
          <c:tx>
            <c:strRef>
              <c:f>Sheet1!$E$1</c:f>
              <c:strCache>
                <c:ptCount val="1"/>
                <c:pt idx="0">
                  <c:v>ColabFold</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Sheet1!$E$2:$E$20</c:f>
              <c:numCache>
                <c:formatCode>General</c:formatCode>
                <c:ptCount val="19"/>
                <c:pt idx="0">
                  <c:v>0.155</c:v>
                </c:pt>
                <c:pt idx="2">
                  <c:v>0.20194444444444445</c:v>
                </c:pt>
                <c:pt idx="3">
                  <c:v>0.40583333333333332</c:v>
                </c:pt>
                <c:pt idx="5">
                  <c:v>1.4575</c:v>
                </c:pt>
                <c:pt idx="6">
                  <c:v>2.1697222222222221</c:v>
                </c:pt>
                <c:pt idx="7">
                  <c:v>1.8797222222222223</c:v>
                </c:pt>
                <c:pt idx="8">
                  <c:v>3.335</c:v>
                </c:pt>
              </c:numCache>
            </c:numRef>
          </c:yVal>
          <c:smooth val="0"/>
          <c:extLst>
            <c:ext xmlns:c16="http://schemas.microsoft.com/office/drawing/2014/chart" uri="{C3380CC4-5D6E-409C-BE32-E72D297353CC}">
              <c16:uniqueId val="{00000000-A778-4B4C-BB0F-072551814725}"/>
            </c:ext>
          </c:extLst>
        </c:ser>
        <c:dLbls>
          <c:showLegendKey val="0"/>
          <c:showVal val="0"/>
          <c:showCatName val="0"/>
          <c:showSerName val="0"/>
          <c:showPercent val="0"/>
          <c:showBubbleSize val="0"/>
        </c:dLbls>
        <c:axId val="294573920"/>
        <c:axId val="294570560"/>
      </c:scatterChart>
      <c:valAx>
        <c:axId val="2945739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GB">
                    <a:solidFill>
                      <a:schemeClr val="tx1"/>
                    </a:solidFill>
                  </a:rPr>
                  <a:t>Sequence 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4570560"/>
        <c:crosses val="autoZero"/>
        <c:crossBetween val="midCat"/>
      </c:valAx>
      <c:valAx>
        <c:axId val="294570560"/>
        <c:scaling>
          <c:orientation val="minMax"/>
        </c:scaling>
        <c:delete val="0"/>
        <c:axPos val="l"/>
        <c:majorGridlines>
          <c:spPr>
            <a:ln w="9525" cap="flat" cmpd="sng" algn="ctr">
              <a:solidFill>
                <a:schemeClr val="accent6">
                  <a:lumMod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GB">
                    <a:solidFill>
                      <a:schemeClr val="tx1"/>
                    </a:solidFill>
                  </a:rPr>
                  <a:t>Time (hours)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457392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C9DA7-615A-485E-9703-10A1DA92EDF3}" type="datetimeFigureOut">
              <a:rPr lang="en-GB" smtClean="0"/>
              <a:t>03/09/2024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D6F24-E395-469B-AA24-4FECCA6715F7}" type="slidenum">
              <a:rPr lang="en-GB" smtClean="0"/>
              <a:t>‹#›</a:t>
            </a:fld>
            <a:endParaRPr lang="en-GB"/>
          </a:p>
        </p:txBody>
      </p:sp>
    </p:spTree>
    <p:extLst>
      <p:ext uri="{BB962C8B-B14F-4D97-AF65-F5344CB8AC3E}">
        <p14:creationId xmlns:p14="http://schemas.microsoft.com/office/powerpoint/2010/main" val="334703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How to asses to quality of the structural models? </a:t>
            </a:r>
          </a:p>
          <a:p>
            <a:endParaRPr lang="en-BE"/>
          </a:p>
          <a:p>
            <a:r>
              <a:rPr lang="en-BE"/>
              <a:t>predictions: </a:t>
            </a:r>
            <a:r>
              <a:rPr lang="en-GB"/>
              <a:t>predicted local distance difference test (</a:t>
            </a:r>
            <a:r>
              <a:rPr lang="en-GB" b="1" err="1"/>
              <a:t>pLDDT</a:t>
            </a:r>
            <a:r>
              <a:rPr lang="en-GB"/>
              <a:t>) </a:t>
            </a:r>
          </a:p>
          <a:p>
            <a:r>
              <a:rPr lang="en-BE"/>
              <a:t> </a:t>
            </a:r>
          </a:p>
          <a:p>
            <a:pPr marL="317500" indent="-317500"/>
            <a:r>
              <a:rPr lang="en-BE"/>
              <a:t>    - pLDDT provides a per-residue condidence metric</a:t>
            </a:r>
          </a:p>
          <a:p>
            <a:pPr marL="317500" indent="-317500"/>
            <a:r>
              <a:rPr lang="en-BE"/>
              <a:t>    - pLDDT provides an estimate for each residues on how well the local environment around each residue (mainchain + side chain conformations) matches the true (unknown) structure</a:t>
            </a:r>
          </a:p>
          <a:p>
            <a:pPr marL="317500" indent="-317500"/>
            <a:r>
              <a:rPr lang="en-BE"/>
              <a:t>    - relative scale 1 – 100</a:t>
            </a:r>
          </a:p>
          <a:p>
            <a:pPr marL="317500" indent="-317500"/>
            <a:r>
              <a:rPr lang="en-BE"/>
              <a:t>    - linear plot or colored-coded on structure (B-factor column in pdb file) </a:t>
            </a:r>
          </a:p>
          <a:p>
            <a:pPr marL="317500" indent="-317500"/>
            <a:r>
              <a:rPr lang="en-BE"/>
              <a:t>    - low confidence regions are associated with disorder</a:t>
            </a:r>
          </a:p>
          <a:p>
            <a:endParaRPr lang="en-BE"/>
          </a:p>
          <a:p>
            <a:endParaRPr lang="en-BE"/>
          </a:p>
        </p:txBody>
      </p:sp>
      <p:sp>
        <p:nvSpPr>
          <p:cNvPr id="4" name="Slide Number Placeholder 3"/>
          <p:cNvSpPr>
            <a:spLocks noGrp="1"/>
          </p:cNvSpPr>
          <p:nvPr>
            <p:ph type="sldNum" sz="quarter" idx="5"/>
          </p:nvPr>
        </p:nvSpPr>
        <p:spPr/>
        <p:txBody>
          <a:bodyPr/>
          <a:lstStyle/>
          <a:p>
            <a:fld id="{D6BA574F-0FB7-4C43-9E08-F06D197A0D46}" type="slidenum">
              <a:rPr lang="en-BE" smtClean="0"/>
              <a:t>44</a:t>
            </a:fld>
            <a:endParaRPr lang="en-BE"/>
          </a:p>
        </p:txBody>
      </p:sp>
    </p:spTree>
    <p:extLst>
      <p:ext uri="{BB962C8B-B14F-4D97-AF65-F5344CB8AC3E}">
        <p14:creationId xmlns:p14="http://schemas.microsoft.com/office/powerpoint/2010/main" val="1320941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then switched our focus the the full-leng</a:t>
            </a:r>
            <a:r>
              <a:rPr lang="en-GB" dirty="0" err="1"/>
              <a:t>th</a:t>
            </a:r>
            <a:r>
              <a:rPr lang="en-BE" dirty="0"/>
              <a:t> extracellular leptin complex assembly. Via biophyscial studies using SEC-MALLS and analytical ultracentrifugation (in colloboration with Catherine Birck at the University of Strassbourg) we were able to show that leptin and the full-length LEPR ectodomain can form 3:3 complexes in solution (in reversible and concentration dependent manner) with an apparent affinty 1.4 micromolar. We next employed cryo-EM to possibly visulazie this higher-order leptin complex. </a:t>
            </a:r>
          </a:p>
        </p:txBody>
      </p:sp>
      <p:sp>
        <p:nvSpPr>
          <p:cNvPr id="4" name="Slide Number Placeholder 3"/>
          <p:cNvSpPr>
            <a:spLocks noGrp="1"/>
          </p:cNvSpPr>
          <p:nvPr>
            <p:ph type="sldNum" sz="quarter" idx="5"/>
          </p:nvPr>
        </p:nvSpPr>
        <p:spPr/>
        <p:txBody>
          <a:bodyPr/>
          <a:lstStyle/>
          <a:p>
            <a:fld id="{D2449AF1-851D-2F42-BDA2-2E9B7964E22F}" type="slidenum">
              <a:rPr lang="en-BE" smtClean="0"/>
              <a:t>73</a:t>
            </a:fld>
            <a:endParaRPr lang="en-BE"/>
          </a:p>
        </p:txBody>
      </p:sp>
    </p:spTree>
    <p:extLst>
      <p:ext uri="{BB962C8B-B14F-4D97-AF65-F5344CB8AC3E}">
        <p14:creationId xmlns:p14="http://schemas.microsoft.com/office/powerpoint/2010/main" val="963419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resulting atomic cryo-EM model after real space refinement. </a:t>
            </a:r>
            <a:r>
              <a:rPr lang="en-GB" dirty="0"/>
              <a:t>A</a:t>
            </a:r>
            <a:r>
              <a:rPr lang="en-BE" dirty="0"/>
              <a:t>n overaly with the previously determined crystal structures shows that the assemblies determined by cryo-EM and X-ray crystallography are highly similar. </a:t>
            </a:r>
          </a:p>
        </p:txBody>
      </p:sp>
      <p:sp>
        <p:nvSpPr>
          <p:cNvPr id="4" name="Slide Number Placeholder 3"/>
          <p:cNvSpPr>
            <a:spLocks noGrp="1"/>
          </p:cNvSpPr>
          <p:nvPr>
            <p:ph type="sldNum" sz="quarter" idx="5"/>
          </p:nvPr>
        </p:nvSpPr>
        <p:spPr/>
        <p:txBody>
          <a:bodyPr/>
          <a:lstStyle/>
          <a:p>
            <a:fld id="{D2449AF1-851D-2F42-BDA2-2E9B7964E22F}" type="slidenum">
              <a:rPr lang="en-BE" smtClean="0"/>
              <a:t>74</a:t>
            </a:fld>
            <a:endParaRPr lang="en-BE"/>
          </a:p>
        </p:txBody>
      </p:sp>
    </p:spTree>
    <p:extLst>
      <p:ext uri="{BB962C8B-B14F-4D97-AF65-F5344CB8AC3E}">
        <p14:creationId xmlns:p14="http://schemas.microsoft.com/office/powerpoint/2010/main" val="310486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also use AlphaFold Multimer to predict the confomration of the lepr IgCRH2 fragment and the site II and site III interactions. The resulting models correspond remarkably well to the assembly in the crystal structures adding further relevance to th</a:t>
            </a:r>
            <a:r>
              <a:rPr lang="en-GB" dirty="0"/>
              <a:t>is</a:t>
            </a:r>
            <a:r>
              <a:rPr lang="en-BE" dirty="0"/>
              <a:t> assembly mode. </a:t>
            </a:r>
          </a:p>
        </p:txBody>
      </p:sp>
      <p:sp>
        <p:nvSpPr>
          <p:cNvPr id="4" name="Slide Number Placeholder 3"/>
          <p:cNvSpPr>
            <a:spLocks noGrp="1"/>
          </p:cNvSpPr>
          <p:nvPr>
            <p:ph type="sldNum" sz="quarter" idx="5"/>
          </p:nvPr>
        </p:nvSpPr>
        <p:spPr/>
        <p:txBody>
          <a:bodyPr/>
          <a:lstStyle/>
          <a:p>
            <a:fld id="{D2449AF1-851D-2F42-BDA2-2E9B7964E22F}" type="slidenum">
              <a:rPr lang="en-BE" smtClean="0"/>
              <a:t>77</a:t>
            </a:fld>
            <a:endParaRPr lang="en-BE"/>
          </a:p>
        </p:txBody>
      </p:sp>
    </p:spTree>
    <p:extLst>
      <p:ext uri="{BB962C8B-B14F-4D97-AF65-F5344CB8AC3E}">
        <p14:creationId xmlns:p14="http://schemas.microsoft.com/office/powerpoint/2010/main" val="392588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86</a:t>
            </a:fld>
            <a:endParaRPr lang="en-BE"/>
          </a:p>
        </p:txBody>
      </p:sp>
    </p:spTree>
    <p:extLst>
      <p:ext uri="{BB962C8B-B14F-4D97-AF65-F5344CB8AC3E}">
        <p14:creationId xmlns:p14="http://schemas.microsoft.com/office/powerpoint/2010/main" val="4125156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87</a:t>
            </a:fld>
            <a:endParaRPr lang="en-BE"/>
          </a:p>
        </p:txBody>
      </p:sp>
    </p:spTree>
    <p:extLst>
      <p:ext uri="{BB962C8B-B14F-4D97-AF65-F5344CB8AC3E}">
        <p14:creationId xmlns:p14="http://schemas.microsoft.com/office/powerpoint/2010/main" val="1456767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88</a:t>
            </a:fld>
            <a:endParaRPr lang="en-BE"/>
          </a:p>
        </p:txBody>
      </p:sp>
    </p:spTree>
    <p:extLst>
      <p:ext uri="{BB962C8B-B14F-4D97-AF65-F5344CB8AC3E}">
        <p14:creationId xmlns:p14="http://schemas.microsoft.com/office/powerpoint/2010/main" val="324093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89</a:t>
            </a:fld>
            <a:endParaRPr lang="en-BE"/>
          </a:p>
        </p:txBody>
      </p:sp>
    </p:spTree>
    <p:extLst>
      <p:ext uri="{BB962C8B-B14F-4D97-AF65-F5344CB8AC3E}">
        <p14:creationId xmlns:p14="http://schemas.microsoft.com/office/powerpoint/2010/main" val="655013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90</a:t>
            </a:fld>
            <a:endParaRPr lang="en-BE"/>
          </a:p>
        </p:txBody>
      </p:sp>
    </p:spTree>
    <p:extLst>
      <p:ext uri="{BB962C8B-B14F-4D97-AF65-F5344CB8AC3E}">
        <p14:creationId xmlns:p14="http://schemas.microsoft.com/office/powerpoint/2010/main" val="4036212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err="1"/>
              <a:t>Pdb</a:t>
            </a:r>
            <a:r>
              <a:rPr lang="en-GB" dirty="0"/>
              <a:t> file contains coordinates </a:t>
            </a:r>
          </a:p>
          <a:p>
            <a:r>
              <a:rPr lang="en-GB" dirty="0"/>
              <a:t>      for the structural models</a:t>
            </a:r>
          </a:p>
          <a:p>
            <a:endParaRPr lang="en-GB" dirty="0"/>
          </a:p>
          <a:p>
            <a:endParaRPr lang="en-BE" dirty="0"/>
          </a:p>
          <a:p>
            <a:endParaRPr lang="en-BE" dirty="0"/>
          </a:p>
          <a:p>
            <a:r>
              <a:rPr lang="en-BE" dirty="0"/>
              <a:t>Later a small tutorial will follow (color model according to B-factor, pLDDT</a:t>
            </a:r>
          </a:p>
        </p:txBody>
      </p:sp>
      <p:sp>
        <p:nvSpPr>
          <p:cNvPr id="4" name="Slide Number Placeholder 3"/>
          <p:cNvSpPr>
            <a:spLocks noGrp="1"/>
          </p:cNvSpPr>
          <p:nvPr>
            <p:ph type="sldNum" sz="quarter" idx="5"/>
          </p:nvPr>
        </p:nvSpPr>
        <p:spPr/>
        <p:txBody>
          <a:bodyPr/>
          <a:lstStyle/>
          <a:p>
            <a:fld id="{D6BA574F-0FB7-4C43-9E08-F06D197A0D46}" type="slidenum">
              <a:rPr lang="en-BE" smtClean="0"/>
              <a:t>45</a:t>
            </a:fld>
            <a:endParaRPr lang="en-BE"/>
          </a:p>
        </p:txBody>
      </p:sp>
    </p:spTree>
    <p:extLst>
      <p:ext uri="{BB962C8B-B14F-4D97-AF65-F5344CB8AC3E}">
        <p14:creationId xmlns:p14="http://schemas.microsoft.com/office/powerpoint/2010/main" val="1458849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AF is not aware of the </a:t>
            </a:r>
          </a:p>
          <a:p>
            <a:r>
              <a:rPr lang="en-BE"/>
              <a:t>cellular environement</a:t>
            </a:r>
          </a:p>
          <a:p>
            <a:endParaRPr lang="en-BE"/>
          </a:p>
        </p:txBody>
      </p:sp>
      <p:sp>
        <p:nvSpPr>
          <p:cNvPr id="4" name="Slide Number Placeholder 3"/>
          <p:cNvSpPr>
            <a:spLocks noGrp="1"/>
          </p:cNvSpPr>
          <p:nvPr>
            <p:ph type="sldNum" sz="quarter" idx="5"/>
          </p:nvPr>
        </p:nvSpPr>
        <p:spPr/>
        <p:txBody>
          <a:bodyPr/>
          <a:lstStyle/>
          <a:p>
            <a:fld id="{D6BA574F-0FB7-4C43-9E08-F06D197A0D46}" type="slidenum">
              <a:rPr lang="en-BE" smtClean="0"/>
              <a:t>47</a:t>
            </a:fld>
            <a:endParaRPr lang="en-BE"/>
          </a:p>
        </p:txBody>
      </p:sp>
    </p:spTree>
    <p:extLst>
      <p:ext uri="{BB962C8B-B14F-4D97-AF65-F5344CB8AC3E}">
        <p14:creationId xmlns:p14="http://schemas.microsoft.com/office/powerpoint/2010/main" val="1183085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t>
            </a:r>
            <a:r>
              <a:rPr lang="en-GB" err="1"/>
              <a:t>www.deepmind.com</a:t>
            </a:r>
            <a:r>
              <a:rPr lang="en-GB"/>
              <a:t>/publications/enabling-high-accuracy-protein-structure-prediction-at-the-proteome-scale</a:t>
            </a:r>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49</a:t>
            </a:fld>
            <a:endParaRPr lang="en-BE"/>
          </a:p>
        </p:txBody>
      </p:sp>
    </p:spTree>
    <p:extLst>
      <p:ext uri="{BB962C8B-B14F-4D97-AF65-F5344CB8AC3E}">
        <p14:creationId xmlns:p14="http://schemas.microsoft.com/office/powerpoint/2010/main" val="137662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50</a:t>
            </a:fld>
            <a:endParaRPr lang="en-BE"/>
          </a:p>
        </p:txBody>
      </p:sp>
    </p:spTree>
    <p:extLst>
      <p:ext uri="{BB962C8B-B14F-4D97-AF65-F5344CB8AC3E}">
        <p14:creationId xmlns:p14="http://schemas.microsoft.com/office/powerpoint/2010/main" val="40262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51</a:t>
            </a:fld>
            <a:endParaRPr lang="en-BE"/>
          </a:p>
        </p:txBody>
      </p:sp>
    </p:spTree>
    <p:extLst>
      <p:ext uri="{BB962C8B-B14F-4D97-AF65-F5344CB8AC3E}">
        <p14:creationId xmlns:p14="http://schemas.microsoft.com/office/powerpoint/2010/main" val="4177236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t>On</a:t>
            </a:r>
            <a:r>
              <a:rPr lang="en-US" baseline="0"/>
              <a:t> the left you can see a picture of a protein crystal. A protein crystal consists of a an ordered 3-dimensional array of protein molecules that are </a:t>
            </a:r>
            <a:r>
              <a:rPr lang="en-US" baseline="0" err="1"/>
              <a:t>thightly</a:t>
            </a:r>
            <a:r>
              <a:rPr lang="en-US" baseline="0"/>
              <a:t> packed together. To facilitate the formation of high quality crystalline lattices a highly pure protein preparation is needed. </a:t>
            </a:r>
            <a:endParaRPr lang="en-US"/>
          </a:p>
          <a:p>
            <a:pPr marL="0" marR="0" lvl="1"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C8CD677C-73E1-E143-8E5D-66BAFB599A26}" type="slidenum">
              <a:rPr lang="en-US" smtClean="0"/>
              <a:t>62</a:t>
            </a:fld>
            <a:endParaRPr lang="en-US"/>
          </a:p>
        </p:txBody>
      </p:sp>
    </p:spTree>
    <p:extLst>
      <p:ext uri="{BB962C8B-B14F-4D97-AF65-F5344CB8AC3E}">
        <p14:creationId xmlns:p14="http://schemas.microsoft.com/office/powerpoint/2010/main" val="83850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effectLst/>
              </a:rPr>
              <a:t> Executive: RMSD =    0.586 (452 to 452 atoms)</a:t>
            </a:r>
          </a:p>
          <a:p>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63</a:t>
            </a:fld>
            <a:endParaRPr lang="en-BE"/>
          </a:p>
        </p:txBody>
      </p:sp>
    </p:spTree>
    <p:extLst>
      <p:ext uri="{BB962C8B-B14F-4D97-AF65-F5344CB8AC3E}">
        <p14:creationId xmlns:p14="http://schemas.microsoft.com/office/powerpoint/2010/main" val="30809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64</a:t>
            </a:fld>
            <a:endParaRPr lang="en-BE"/>
          </a:p>
        </p:txBody>
      </p:sp>
    </p:spTree>
    <p:extLst>
      <p:ext uri="{BB962C8B-B14F-4D97-AF65-F5344CB8AC3E}">
        <p14:creationId xmlns:p14="http://schemas.microsoft.com/office/powerpoint/2010/main" val="695971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6D128FBB-6D61-768E-4EC2-656E341204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1F57D66-9E20-4793-2B6F-1334770499CB}"/>
              </a:ext>
            </a:extLst>
          </p:cNvPr>
          <p:cNvPicPr>
            <a:picLocks noChangeAspect="1"/>
          </p:cNvPicPr>
          <p:nvPr userDrawn="1"/>
        </p:nvPicPr>
        <p:blipFill>
          <a:blip r:embed="rId3"/>
          <a:stretch>
            <a:fillRect/>
          </a:stretch>
        </p:blipFill>
        <p:spPr>
          <a:xfrm>
            <a:off x="1882712" y="6029595"/>
            <a:ext cx="689037" cy="615735"/>
          </a:xfrm>
          <a:prstGeom prst="rect">
            <a:avLst/>
          </a:prstGeom>
        </p:spPr>
      </p:pic>
      <p:sp>
        <p:nvSpPr>
          <p:cNvPr id="2" name="Title 1"/>
          <p:cNvSpPr>
            <a:spLocks noGrp="1"/>
          </p:cNvSpPr>
          <p:nvPr>
            <p:ph type="ctrTitle"/>
          </p:nvPr>
        </p:nvSpPr>
        <p:spPr>
          <a:xfrm>
            <a:off x="437702" y="1276473"/>
            <a:ext cx="9418642" cy="2387600"/>
          </a:xfrm>
        </p:spPr>
        <p:txBody>
          <a:bodyPr anchor="b">
            <a:normAutofit/>
          </a:bodyPr>
          <a:lstStyle>
            <a:lvl1pPr algn="l">
              <a:defRPr sz="5400" b="1">
                <a:solidFill>
                  <a:schemeClr val="bg1"/>
                </a:solidFill>
                <a:latin typeface="Corbel" panose="020B0503020204020204" pitchFamily="34" charset="0"/>
              </a:defRPr>
            </a:lvl1pPr>
          </a:lstStyle>
          <a:p>
            <a:r>
              <a:rPr lang="en-US"/>
              <a:t>Click to edit Master title style</a:t>
            </a:r>
            <a:endParaRPr lang="nl-BE"/>
          </a:p>
        </p:txBody>
      </p:sp>
      <p:sp>
        <p:nvSpPr>
          <p:cNvPr id="3" name="Subtitle 2"/>
          <p:cNvSpPr>
            <a:spLocks noGrp="1"/>
          </p:cNvSpPr>
          <p:nvPr>
            <p:ph type="subTitle" idx="1"/>
          </p:nvPr>
        </p:nvSpPr>
        <p:spPr>
          <a:xfrm>
            <a:off x="424301" y="3756148"/>
            <a:ext cx="9432043" cy="822817"/>
          </a:xfrm>
        </p:spPr>
        <p:txBody>
          <a:bodyPr/>
          <a:lstStyle>
            <a:lvl1pPr marL="0" indent="0" algn="l">
              <a:buNone/>
              <a:defRPr sz="2400">
                <a:solidFill>
                  <a:schemeClr val="bg1"/>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8" name="Text Placeholder 7"/>
          <p:cNvSpPr>
            <a:spLocks noGrp="1"/>
          </p:cNvSpPr>
          <p:nvPr>
            <p:ph type="body" sz="quarter" idx="13" hasCustomPrompt="1"/>
          </p:nvPr>
        </p:nvSpPr>
        <p:spPr>
          <a:xfrm>
            <a:off x="8047664" y="6343466"/>
            <a:ext cx="3617360" cy="221987"/>
          </a:xfrm>
        </p:spPr>
        <p:txBody>
          <a:bodyPr>
            <a:normAutofit/>
          </a:bodyPr>
          <a:lstStyle>
            <a:lvl1pPr marL="0" indent="0" algn="r">
              <a:buNone/>
              <a:defRPr sz="1200">
                <a:solidFill>
                  <a:schemeClr val="bg1"/>
                </a:solidFill>
              </a:defRPr>
            </a:lvl1pPr>
          </a:lstStyle>
          <a:p>
            <a:pPr lvl="0"/>
            <a:r>
              <a:rPr lang="en-US"/>
              <a:t>Presenter</a:t>
            </a:r>
            <a:endParaRPr lang="nl-BE"/>
          </a:p>
        </p:txBody>
      </p:sp>
      <p:sp>
        <p:nvSpPr>
          <p:cNvPr id="10" name="Text Placeholder 9"/>
          <p:cNvSpPr>
            <a:spLocks noGrp="1"/>
          </p:cNvSpPr>
          <p:nvPr>
            <p:ph type="body" sz="quarter" idx="14" hasCustomPrompt="1"/>
          </p:nvPr>
        </p:nvSpPr>
        <p:spPr>
          <a:xfrm>
            <a:off x="10190872" y="6052373"/>
            <a:ext cx="1474152" cy="216694"/>
          </a:xfrm>
        </p:spPr>
        <p:txBody>
          <a:bodyPr>
            <a:normAutofit/>
          </a:bodyPr>
          <a:lstStyle>
            <a:lvl1pPr marL="0" indent="0" algn="r">
              <a:buNone/>
              <a:defRPr sz="1200">
                <a:solidFill>
                  <a:schemeClr val="bg1"/>
                </a:solidFill>
              </a:defRPr>
            </a:lvl1pPr>
          </a:lstStyle>
          <a:p>
            <a:pPr lvl="0"/>
            <a:r>
              <a:rPr lang="nl-BE"/>
              <a:t>Date</a:t>
            </a:r>
          </a:p>
        </p:txBody>
      </p:sp>
    </p:spTree>
    <p:extLst>
      <p:ext uri="{BB962C8B-B14F-4D97-AF65-F5344CB8AC3E}">
        <p14:creationId xmlns:p14="http://schemas.microsoft.com/office/powerpoint/2010/main" val="283367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2D5B8EF5-BD2D-FF3C-78D1-83278AF9CBAB}"/>
              </a:ext>
            </a:extLst>
          </p:cNvPr>
          <p:cNvSpPr/>
          <p:nvPr userDrawn="1"/>
        </p:nvSpPr>
        <p:spPr>
          <a:xfrm>
            <a:off x="294198" y="5877226"/>
            <a:ext cx="2806811" cy="822817"/>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437702" y="1276473"/>
            <a:ext cx="9026338" cy="2387600"/>
          </a:xfrm>
        </p:spPr>
        <p:txBody>
          <a:bodyPr anchor="b">
            <a:normAutofit/>
          </a:bodyPr>
          <a:lstStyle>
            <a:lvl1pPr algn="l">
              <a:defRPr sz="5400" b="1">
                <a:solidFill>
                  <a:srgbClr val="1B2944"/>
                </a:solidFill>
                <a:latin typeface="Corbel" panose="020B0503020204020204" pitchFamily="34" charset="0"/>
              </a:defRPr>
            </a:lvl1pPr>
          </a:lstStyle>
          <a:p>
            <a:r>
              <a:rPr lang="en-US"/>
              <a:t>Click to edit Master title style</a:t>
            </a:r>
            <a:endParaRPr lang="nl-BE"/>
          </a:p>
        </p:txBody>
      </p:sp>
      <p:sp>
        <p:nvSpPr>
          <p:cNvPr id="3" name="Subtitle 2"/>
          <p:cNvSpPr>
            <a:spLocks noGrp="1"/>
          </p:cNvSpPr>
          <p:nvPr>
            <p:ph type="subTitle" idx="1"/>
          </p:nvPr>
        </p:nvSpPr>
        <p:spPr>
          <a:xfrm>
            <a:off x="424301" y="3756148"/>
            <a:ext cx="9039181" cy="822817"/>
          </a:xfrm>
        </p:spPr>
        <p:txBody>
          <a:bodyPr/>
          <a:lstStyle>
            <a:lvl1pPr marL="0" indent="0" algn="l">
              <a:buNone/>
              <a:defRPr sz="2400">
                <a:solidFill>
                  <a:srgbClr val="1B2944"/>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8" name="Text Placeholder 7"/>
          <p:cNvSpPr>
            <a:spLocks noGrp="1"/>
          </p:cNvSpPr>
          <p:nvPr>
            <p:ph type="body" sz="quarter" idx="13" hasCustomPrompt="1"/>
          </p:nvPr>
        </p:nvSpPr>
        <p:spPr>
          <a:xfrm>
            <a:off x="7887644" y="6343466"/>
            <a:ext cx="3617360" cy="221987"/>
          </a:xfrm>
        </p:spPr>
        <p:txBody>
          <a:bodyPr>
            <a:normAutofit/>
          </a:bodyPr>
          <a:lstStyle>
            <a:lvl1pPr marL="0" indent="0" algn="r">
              <a:buNone/>
              <a:defRPr sz="1200">
                <a:solidFill>
                  <a:schemeClr val="bg1"/>
                </a:solidFill>
              </a:defRPr>
            </a:lvl1pPr>
          </a:lstStyle>
          <a:p>
            <a:pPr lvl="0"/>
            <a:r>
              <a:rPr lang="en-US"/>
              <a:t>Presenter</a:t>
            </a:r>
            <a:endParaRPr lang="nl-BE"/>
          </a:p>
        </p:txBody>
      </p:sp>
      <p:sp>
        <p:nvSpPr>
          <p:cNvPr id="9" name="Text Placeholder 9"/>
          <p:cNvSpPr>
            <a:spLocks noGrp="1"/>
          </p:cNvSpPr>
          <p:nvPr>
            <p:ph type="body" sz="quarter" idx="14" hasCustomPrompt="1"/>
          </p:nvPr>
        </p:nvSpPr>
        <p:spPr>
          <a:xfrm>
            <a:off x="10030852" y="6050735"/>
            <a:ext cx="1474152" cy="216694"/>
          </a:xfrm>
        </p:spPr>
        <p:txBody>
          <a:bodyPr>
            <a:normAutofit/>
          </a:bodyPr>
          <a:lstStyle>
            <a:lvl1pPr marL="0" indent="0" algn="r">
              <a:buNone/>
              <a:defRPr sz="1200">
                <a:solidFill>
                  <a:schemeClr val="bg1"/>
                </a:solidFill>
              </a:defRPr>
            </a:lvl1pPr>
          </a:lstStyle>
          <a:p>
            <a:pPr lvl="0"/>
            <a:r>
              <a:rPr lang="nl-BE"/>
              <a:t>Date</a:t>
            </a:r>
          </a:p>
        </p:txBody>
      </p:sp>
      <p:grpSp>
        <p:nvGrpSpPr>
          <p:cNvPr id="5" name="Group 4">
            <a:extLst>
              <a:ext uri="{FF2B5EF4-FFF2-40B4-BE49-F238E27FC236}">
                <a16:creationId xmlns:a16="http://schemas.microsoft.com/office/drawing/2014/main" id="{0E5E296A-F6A7-A176-BB34-B99EA38B2B83}"/>
              </a:ext>
            </a:extLst>
          </p:cNvPr>
          <p:cNvGrpSpPr/>
          <p:nvPr userDrawn="1"/>
        </p:nvGrpSpPr>
        <p:grpSpPr>
          <a:xfrm>
            <a:off x="129217" y="5877226"/>
            <a:ext cx="2225608" cy="869348"/>
            <a:chOff x="129217" y="5877226"/>
            <a:chExt cx="2225608" cy="869348"/>
          </a:xfrm>
        </p:grpSpPr>
        <p:pic>
          <p:nvPicPr>
            <p:cNvPr id="6" name="Picture 4" descr="VIB – COLOSSUS">
              <a:extLst>
                <a:ext uri="{FF2B5EF4-FFF2-40B4-BE49-F238E27FC236}">
                  <a16:creationId xmlns:a16="http://schemas.microsoft.com/office/drawing/2014/main" id="{A6EF1F0C-899C-0551-8D24-C8C9D053ED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217" y="5877226"/>
              <a:ext cx="1417966" cy="8693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7168F2-30CF-4B7B-7B37-060AD3D7CBE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45" t="87632" r="74677" b="2653"/>
            <a:stretch/>
          </p:blipFill>
          <p:spPr>
            <a:xfrm>
              <a:off x="1479754" y="6025382"/>
              <a:ext cx="875071" cy="666288"/>
            </a:xfrm>
            <a:prstGeom prst="rect">
              <a:avLst/>
            </a:prstGeom>
          </p:spPr>
        </p:pic>
      </p:grpSp>
    </p:spTree>
    <p:extLst>
      <p:ext uri="{BB962C8B-B14F-4D97-AF65-F5344CB8AC3E}">
        <p14:creationId xmlns:p14="http://schemas.microsoft.com/office/powerpoint/2010/main" val="3428637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_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F5ACF01-9454-5DD7-46CB-9CD0B4DE8C1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p:cNvSpPr>
            <a:spLocks noGrp="1"/>
          </p:cNvSpPr>
          <p:nvPr>
            <p:ph type="ctrTitle"/>
          </p:nvPr>
        </p:nvSpPr>
        <p:spPr>
          <a:xfrm>
            <a:off x="437702" y="1276473"/>
            <a:ext cx="9418642" cy="2387600"/>
          </a:xfrm>
        </p:spPr>
        <p:txBody>
          <a:bodyPr anchor="b">
            <a:normAutofit/>
          </a:bodyPr>
          <a:lstStyle>
            <a:lvl1pPr algn="l">
              <a:defRPr sz="4800" b="1">
                <a:solidFill>
                  <a:schemeClr val="bg1"/>
                </a:solidFill>
                <a:latin typeface="Corbel" panose="020B0503020204020204" pitchFamily="34" charset="0"/>
              </a:defRPr>
            </a:lvl1pPr>
          </a:lstStyle>
          <a:p>
            <a:r>
              <a:rPr lang="en-US"/>
              <a:t>Click to edit Master title style</a:t>
            </a:r>
            <a:endParaRPr lang="nl-BE"/>
          </a:p>
        </p:txBody>
      </p:sp>
      <p:pic>
        <p:nvPicPr>
          <p:cNvPr id="9" name="Picture 8">
            <a:extLst>
              <a:ext uri="{FF2B5EF4-FFF2-40B4-BE49-F238E27FC236}">
                <a16:creationId xmlns:a16="http://schemas.microsoft.com/office/drawing/2014/main" id="{EADD5776-D993-E66C-A606-B275B602ACDA}"/>
              </a:ext>
            </a:extLst>
          </p:cNvPr>
          <p:cNvPicPr>
            <a:picLocks noChangeAspect="1"/>
          </p:cNvPicPr>
          <p:nvPr userDrawn="1"/>
        </p:nvPicPr>
        <p:blipFill>
          <a:blip r:embed="rId3"/>
          <a:stretch>
            <a:fillRect/>
          </a:stretch>
        </p:blipFill>
        <p:spPr>
          <a:xfrm>
            <a:off x="1882712" y="6029595"/>
            <a:ext cx="689037" cy="615735"/>
          </a:xfrm>
          <a:prstGeom prst="rect">
            <a:avLst/>
          </a:prstGeom>
        </p:spPr>
      </p:pic>
    </p:spTree>
    <p:extLst>
      <p:ext uri="{BB962C8B-B14F-4D97-AF65-F5344CB8AC3E}">
        <p14:creationId xmlns:p14="http://schemas.microsoft.com/office/powerpoint/2010/main" val="187767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1B2944"/>
                </a:solidFill>
                <a:latin typeface="Corbel" panose="020B0503020204020204" pitchFamily="34" charset="0"/>
              </a:defRPr>
            </a:lvl1pPr>
          </a:lstStyle>
          <a:p>
            <a:r>
              <a:rPr lang="en-US"/>
              <a:t>Click to edit Master title style</a:t>
            </a:r>
            <a:endParaRPr lang="nl-BE"/>
          </a:p>
        </p:txBody>
      </p:sp>
      <p:sp>
        <p:nvSpPr>
          <p:cNvPr id="17" name="Content Placeholder 2"/>
          <p:cNvSpPr>
            <a:spLocks noGrp="1"/>
          </p:cNvSpPr>
          <p:nvPr>
            <p:ph idx="1"/>
          </p:nvPr>
        </p:nvSpPr>
        <p:spPr>
          <a:xfrm>
            <a:off x="838200" y="1841787"/>
            <a:ext cx="10515600" cy="4274256"/>
          </a:xfrm>
        </p:spPr>
        <p:txBody>
          <a:bodyPr>
            <a:noAutofit/>
          </a:bodyPr>
          <a:lstStyle>
            <a:lvl1pPr marL="0" indent="0">
              <a:buClr>
                <a:srgbClr val="FF681E"/>
              </a:buClr>
              <a:buFont typeface="Arial" panose="020B0604020202020204" pitchFamily="34" charset="0"/>
              <a:buNone/>
              <a:defRPr>
                <a:solidFill>
                  <a:srgbClr val="1B2944"/>
                </a:solidFill>
                <a:latin typeface="Corbel" panose="020B0503020204020204" pitchFamily="34" charset="0"/>
              </a:defRPr>
            </a:lvl1pPr>
            <a:lvl2pPr marL="457200" indent="0">
              <a:buClr>
                <a:srgbClr val="7C7C7C"/>
              </a:buClr>
              <a:buFontTx/>
              <a:buNone/>
              <a:defRPr>
                <a:solidFill>
                  <a:srgbClr val="1B2944"/>
                </a:solidFill>
                <a:latin typeface="Corbel" panose="020B0503020204020204" pitchFamily="34" charset="0"/>
              </a:defRPr>
            </a:lvl2pPr>
            <a:lvl3pPr marL="914400" indent="0">
              <a:buClr>
                <a:srgbClr val="7C7C7C"/>
              </a:buClr>
              <a:buFont typeface="Arial" panose="020B0604020202020204" pitchFamily="34" charset="0"/>
              <a:buNone/>
              <a:defRPr>
                <a:solidFill>
                  <a:srgbClr val="1B2944"/>
                </a:solidFill>
                <a:latin typeface="Corbel" panose="020B0503020204020204" pitchFamily="34" charset="0"/>
              </a:defRPr>
            </a:lvl3pPr>
            <a:lvl4pPr marL="1371600" indent="0">
              <a:buClr>
                <a:srgbClr val="7C7C7C"/>
              </a:buClr>
              <a:buFont typeface="Arial" panose="020B0604020202020204" pitchFamily="34" charset="0"/>
              <a:buNone/>
              <a:defRPr>
                <a:solidFill>
                  <a:srgbClr val="1B2944"/>
                </a:solidFill>
                <a:latin typeface="Corbel" panose="020B0503020204020204" pitchFamily="34" charset="0"/>
              </a:defRPr>
            </a:lvl4pPr>
            <a:lvl5pPr marL="1828800" indent="0">
              <a:buClr>
                <a:srgbClr val="7C7C7C"/>
              </a:buClr>
              <a:buFont typeface="Arial" panose="020B0604020202020204" pitchFamily="34" charset="0"/>
              <a:buNone/>
              <a:defRPr>
                <a:solidFill>
                  <a:srgbClr val="1B2944"/>
                </a:solidFill>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lide Number Placeholder 3">
            <a:extLst>
              <a:ext uri="{FF2B5EF4-FFF2-40B4-BE49-F238E27FC236}">
                <a16:creationId xmlns:a16="http://schemas.microsoft.com/office/drawing/2014/main" id="{E7DFF57F-9FEB-4679-948E-00932A23828F}"/>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634825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2876"/>
          </a:xfrm>
        </p:spPr>
        <p:txBody>
          <a:bodyPr>
            <a:noAutofit/>
          </a:bodyPr>
          <a:lstStyle>
            <a:lvl1pPr>
              <a:defRPr>
                <a:solidFill>
                  <a:srgbClr val="1B2944"/>
                </a:solidFill>
                <a:latin typeface="Corbel" panose="020B0503020204020204" pitchFamily="34" charset="0"/>
              </a:defRPr>
            </a:lvl1pPr>
          </a:lstStyle>
          <a:p>
            <a:r>
              <a:rPr lang="en-US"/>
              <a:t>Click to edit Master title style</a:t>
            </a:r>
            <a:endParaRPr lang="nl-BE"/>
          </a:p>
        </p:txBody>
      </p:sp>
      <p:sp>
        <p:nvSpPr>
          <p:cNvPr id="3" name="Content Placeholder 2"/>
          <p:cNvSpPr>
            <a:spLocks noGrp="1"/>
          </p:cNvSpPr>
          <p:nvPr>
            <p:ph idx="1"/>
          </p:nvPr>
        </p:nvSpPr>
        <p:spPr>
          <a:xfrm>
            <a:off x="838200" y="1841787"/>
            <a:ext cx="10515600" cy="4274256"/>
          </a:xfrm>
        </p:spPr>
        <p:txBody>
          <a:bodyPr>
            <a:noAutofit/>
          </a:bodyPr>
          <a:lstStyle>
            <a:lvl1pPr marL="0" indent="0">
              <a:buClr>
                <a:srgbClr val="FF681E"/>
              </a:buClr>
              <a:buFont typeface="Arial" panose="020B0604020202020204" pitchFamily="34" charset="0"/>
              <a:buNone/>
              <a:defRPr>
                <a:solidFill>
                  <a:srgbClr val="1B2944"/>
                </a:solidFill>
                <a:latin typeface="Corbel" panose="020B0503020204020204" pitchFamily="34" charset="0"/>
              </a:defRPr>
            </a:lvl1pPr>
            <a:lvl2pPr marL="457200" indent="0">
              <a:buClr>
                <a:srgbClr val="7C7C7C"/>
              </a:buClr>
              <a:buFontTx/>
              <a:buNone/>
              <a:defRPr>
                <a:solidFill>
                  <a:srgbClr val="1B2944"/>
                </a:solidFill>
                <a:latin typeface="Corbel" panose="020B0503020204020204" pitchFamily="34" charset="0"/>
              </a:defRPr>
            </a:lvl2pPr>
            <a:lvl3pPr marL="914400" indent="0">
              <a:buClr>
                <a:srgbClr val="7C7C7C"/>
              </a:buClr>
              <a:buFont typeface="Arial" panose="020B0604020202020204" pitchFamily="34" charset="0"/>
              <a:buNone/>
              <a:defRPr>
                <a:solidFill>
                  <a:srgbClr val="1B2944"/>
                </a:solidFill>
                <a:latin typeface="Corbel" panose="020B0503020204020204" pitchFamily="34" charset="0"/>
              </a:defRPr>
            </a:lvl3pPr>
            <a:lvl4pPr marL="1371600" indent="0">
              <a:buClr>
                <a:srgbClr val="7C7C7C"/>
              </a:buClr>
              <a:buFont typeface="Arial" panose="020B0604020202020204" pitchFamily="34" charset="0"/>
              <a:buNone/>
              <a:defRPr>
                <a:solidFill>
                  <a:srgbClr val="1B2944"/>
                </a:solidFill>
                <a:latin typeface="Corbel" panose="020B0503020204020204" pitchFamily="34" charset="0"/>
              </a:defRPr>
            </a:lvl4pPr>
            <a:lvl5pPr marL="1828800" indent="0">
              <a:buClr>
                <a:srgbClr val="7C7C7C"/>
              </a:buClr>
              <a:buFont typeface="Arial" panose="020B0604020202020204" pitchFamily="34" charset="0"/>
              <a:buNone/>
              <a:defRPr>
                <a:solidFill>
                  <a:srgbClr val="1B2944"/>
                </a:solidFill>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pic>
        <p:nvPicPr>
          <p:cNvPr id="7" name="Picture 6"/>
          <p:cNvPicPr>
            <a:picLocks noChangeAspect="1"/>
          </p:cNvPicPr>
          <p:nvPr/>
        </p:nvPicPr>
        <p:blipFill>
          <a:blip r:embed="rId2"/>
          <a:stretch>
            <a:fillRect/>
          </a:stretch>
        </p:blipFill>
        <p:spPr>
          <a:xfrm>
            <a:off x="-1760248" y="333989"/>
            <a:ext cx="975163" cy="780130"/>
          </a:xfrm>
          <a:prstGeom prst="rect">
            <a:avLst/>
          </a:prstGeom>
          <a:solidFill>
            <a:srgbClr val="FF681E"/>
          </a:solidFill>
        </p:spPr>
      </p:pic>
      <p:sp>
        <p:nvSpPr>
          <p:cNvPr id="8" name="TextBox 7"/>
          <p:cNvSpPr txBox="1"/>
          <p:nvPr/>
        </p:nvSpPr>
        <p:spPr>
          <a:xfrm>
            <a:off x="-2359859" y="1138001"/>
            <a:ext cx="2012476" cy="369332"/>
          </a:xfrm>
          <a:prstGeom prst="rect">
            <a:avLst/>
          </a:prstGeom>
          <a:noFill/>
        </p:spPr>
        <p:txBody>
          <a:bodyPr wrap="square" rtlCol="0">
            <a:spAutoFit/>
          </a:bodyPr>
          <a:lstStyle/>
          <a:p>
            <a:r>
              <a:rPr lang="nl-BE"/>
              <a:t>R:255 G:104 30</a:t>
            </a:r>
          </a:p>
        </p:txBody>
      </p:sp>
      <p:pic>
        <p:nvPicPr>
          <p:cNvPr id="9" name="Picture 8"/>
          <p:cNvPicPr>
            <a:picLocks noChangeAspect="1"/>
          </p:cNvPicPr>
          <p:nvPr/>
        </p:nvPicPr>
        <p:blipFill>
          <a:blip r:embed="rId3"/>
          <a:stretch>
            <a:fillRect/>
          </a:stretch>
        </p:blipFill>
        <p:spPr>
          <a:xfrm>
            <a:off x="-1760250" y="1571312"/>
            <a:ext cx="975165" cy="780132"/>
          </a:xfrm>
          <a:prstGeom prst="rect">
            <a:avLst/>
          </a:prstGeom>
          <a:solidFill>
            <a:srgbClr val="5A2A82"/>
          </a:solidFill>
        </p:spPr>
      </p:pic>
      <p:sp>
        <p:nvSpPr>
          <p:cNvPr id="10" name="TextBox 9"/>
          <p:cNvSpPr txBox="1"/>
          <p:nvPr/>
        </p:nvSpPr>
        <p:spPr>
          <a:xfrm>
            <a:off x="-2359859" y="2362165"/>
            <a:ext cx="1899019" cy="369332"/>
          </a:xfrm>
          <a:prstGeom prst="rect">
            <a:avLst/>
          </a:prstGeom>
          <a:noFill/>
        </p:spPr>
        <p:txBody>
          <a:bodyPr wrap="square" rtlCol="0">
            <a:spAutoFit/>
          </a:bodyPr>
          <a:lstStyle/>
          <a:p>
            <a:r>
              <a:rPr lang="nl-BE"/>
              <a:t>R:90 G:42 B:130</a:t>
            </a:r>
          </a:p>
        </p:txBody>
      </p:sp>
      <p:sp>
        <p:nvSpPr>
          <p:cNvPr id="13" name="Rectangle 12"/>
          <p:cNvSpPr/>
          <p:nvPr/>
        </p:nvSpPr>
        <p:spPr>
          <a:xfrm>
            <a:off x="-1760248" y="5541279"/>
            <a:ext cx="988564" cy="790853"/>
          </a:xfrm>
          <a:prstGeom prst="rect">
            <a:avLst/>
          </a:prstGeom>
          <a:solidFill>
            <a:srgbClr val="7C7C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4" name="TextBox 13"/>
          <p:cNvSpPr txBox="1"/>
          <p:nvPr/>
        </p:nvSpPr>
        <p:spPr>
          <a:xfrm>
            <a:off x="-2419436" y="6352143"/>
            <a:ext cx="2131630" cy="369332"/>
          </a:xfrm>
          <a:prstGeom prst="rect">
            <a:avLst/>
          </a:prstGeom>
          <a:noFill/>
        </p:spPr>
        <p:txBody>
          <a:bodyPr wrap="square" rtlCol="0">
            <a:spAutoFit/>
          </a:bodyPr>
          <a:lstStyle/>
          <a:p>
            <a:r>
              <a:rPr lang="nl-BE"/>
              <a:t>R:124 G:124 </a:t>
            </a:r>
            <a:r>
              <a:rPr lang="nl-BE" baseline="0"/>
              <a:t> </a:t>
            </a:r>
            <a:r>
              <a:rPr lang="nl-BE"/>
              <a:t>B:124</a:t>
            </a:r>
          </a:p>
        </p:txBody>
      </p:sp>
      <p:sp>
        <p:nvSpPr>
          <p:cNvPr id="15" name="Rectangle 14"/>
          <p:cNvSpPr/>
          <p:nvPr/>
        </p:nvSpPr>
        <p:spPr>
          <a:xfrm>
            <a:off x="-1773649" y="4203052"/>
            <a:ext cx="988564" cy="790853"/>
          </a:xfrm>
          <a:prstGeom prst="rect">
            <a:avLst/>
          </a:prstGeom>
          <a:solidFill>
            <a:srgbClr val="1B29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6" name="TextBox 15"/>
          <p:cNvSpPr txBox="1"/>
          <p:nvPr/>
        </p:nvSpPr>
        <p:spPr>
          <a:xfrm>
            <a:off x="-2293435" y="5011581"/>
            <a:ext cx="1819194" cy="369332"/>
          </a:xfrm>
          <a:prstGeom prst="rect">
            <a:avLst/>
          </a:prstGeom>
          <a:noFill/>
        </p:spPr>
        <p:txBody>
          <a:bodyPr wrap="square" rtlCol="0">
            <a:spAutoFit/>
          </a:bodyPr>
          <a:lstStyle/>
          <a:p>
            <a:r>
              <a:rPr lang="nl-BE"/>
              <a:t>R:27 G:41 </a:t>
            </a:r>
            <a:r>
              <a:rPr lang="nl-BE" baseline="0"/>
              <a:t> </a:t>
            </a:r>
            <a:r>
              <a:rPr lang="nl-BE"/>
              <a:t>B:68</a:t>
            </a:r>
          </a:p>
        </p:txBody>
      </p:sp>
      <p:sp>
        <p:nvSpPr>
          <p:cNvPr id="18" name="Text Placeholder 5"/>
          <p:cNvSpPr>
            <a:spLocks noGrp="1"/>
          </p:cNvSpPr>
          <p:nvPr>
            <p:ph type="body" sz="quarter" idx="10" hasCustomPrompt="1"/>
          </p:nvPr>
        </p:nvSpPr>
        <p:spPr>
          <a:xfrm>
            <a:off x="838200" y="1191349"/>
            <a:ext cx="10515600" cy="586080"/>
          </a:xfrm>
        </p:spPr>
        <p:txBody>
          <a:bodyPr wrap="square">
            <a:noAutofit/>
          </a:bodyPr>
          <a:lstStyle>
            <a:lvl1pPr marL="0" indent="0">
              <a:lnSpc>
                <a:spcPts val="3200"/>
              </a:lnSpc>
              <a:buNone/>
              <a:defRPr sz="3200" baseline="0">
                <a:solidFill>
                  <a:srgbClr val="EA6341"/>
                </a:solidFill>
                <a:latin typeface="+mn-lt"/>
              </a:defRPr>
            </a:lvl1pPr>
          </a:lstStyle>
          <a:p>
            <a:pPr lvl="0"/>
            <a:r>
              <a:rPr lang="nl-BE"/>
              <a:t>Subheadline</a:t>
            </a:r>
          </a:p>
        </p:txBody>
      </p:sp>
      <p:pic>
        <p:nvPicPr>
          <p:cNvPr id="17" name="Picture 16"/>
          <p:cNvPicPr>
            <a:picLocks noChangeAspect="1"/>
          </p:cNvPicPr>
          <p:nvPr/>
        </p:nvPicPr>
        <p:blipFill>
          <a:blip r:embed="rId4"/>
          <a:stretch>
            <a:fillRect/>
          </a:stretch>
        </p:blipFill>
        <p:spPr>
          <a:xfrm>
            <a:off x="-1760250" y="2864513"/>
            <a:ext cx="988566" cy="790853"/>
          </a:xfrm>
          <a:prstGeom prst="rect">
            <a:avLst/>
          </a:prstGeom>
          <a:solidFill>
            <a:srgbClr val="42B7BA"/>
          </a:solidFill>
        </p:spPr>
      </p:pic>
      <p:sp>
        <p:nvSpPr>
          <p:cNvPr id="19" name="TextBox 18"/>
          <p:cNvSpPr txBox="1"/>
          <p:nvPr/>
        </p:nvSpPr>
        <p:spPr>
          <a:xfrm>
            <a:off x="-2359859" y="3655366"/>
            <a:ext cx="2012476" cy="369332"/>
          </a:xfrm>
          <a:prstGeom prst="rect">
            <a:avLst/>
          </a:prstGeom>
          <a:noFill/>
        </p:spPr>
        <p:txBody>
          <a:bodyPr wrap="square" rtlCol="0">
            <a:spAutoFit/>
          </a:bodyPr>
          <a:lstStyle/>
          <a:p>
            <a:r>
              <a:rPr lang="nl-BE"/>
              <a:t>R:66 G:183</a:t>
            </a:r>
            <a:r>
              <a:rPr lang="nl-BE" baseline="0"/>
              <a:t> </a:t>
            </a:r>
            <a:r>
              <a:rPr lang="nl-BE"/>
              <a:t>B:186</a:t>
            </a:r>
          </a:p>
        </p:txBody>
      </p:sp>
      <p:sp>
        <p:nvSpPr>
          <p:cNvPr id="20" name="Slide Number Placeholder 3">
            <a:extLst>
              <a:ext uri="{FF2B5EF4-FFF2-40B4-BE49-F238E27FC236}">
                <a16:creationId xmlns:a16="http://schemas.microsoft.com/office/drawing/2014/main" id="{AAE878A5-F5B8-466A-85EF-F7B4AD8E373B}"/>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3847760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36219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1B2944"/>
                </a:solidFill>
                <a:latin typeface="Corbel" panose="020B0503020204020204" pitchFamily="34" charset="0"/>
              </a:defRPr>
            </a:lvl1pPr>
          </a:lstStyle>
          <a:p>
            <a:r>
              <a:rPr lang="nl-NL"/>
              <a:t>Klik om stijl te bewerken</a:t>
            </a:r>
            <a:endParaRPr lang="nl-BE"/>
          </a:p>
        </p:txBody>
      </p:sp>
      <p:sp>
        <p:nvSpPr>
          <p:cNvPr id="17" name="Content Placeholder 2"/>
          <p:cNvSpPr>
            <a:spLocks noGrp="1"/>
          </p:cNvSpPr>
          <p:nvPr>
            <p:ph idx="1"/>
          </p:nvPr>
        </p:nvSpPr>
        <p:spPr>
          <a:xfrm>
            <a:off x="838200" y="1841787"/>
            <a:ext cx="10515600" cy="4274256"/>
          </a:xfrm>
        </p:spPr>
        <p:txBody>
          <a:bodyPr>
            <a:noAutofit/>
          </a:bodyPr>
          <a:lstStyle>
            <a:lvl1pPr marL="228600" indent="-228600">
              <a:buClr>
                <a:srgbClr val="FF681E"/>
              </a:buClr>
              <a:buFont typeface="Arial" panose="020B0604020202020204" pitchFamily="34" charset="0"/>
              <a:buChar char="•"/>
              <a:defRPr>
                <a:solidFill>
                  <a:srgbClr val="1B2944"/>
                </a:solidFill>
                <a:latin typeface="Corbel" panose="020B0503020204020204" pitchFamily="34" charset="0"/>
              </a:defRPr>
            </a:lvl1pPr>
            <a:lvl2pPr marL="685800" indent="-228600">
              <a:buClr>
                <a:srgbClr val="7C7C7C"/>
              </a:buClr>
              <a:buFontTx/>
              <a:buBlip>
                <a:blip r:embed="rId2"/>
              </a:buBlip>
              <a:defRPr>
                <a:solidFill>
                  <a:srgbClr val="1B2944"/>
                </a:solidFill>
                <a:latin typeface="Corbel" panose="020B0503020204020204" pitchFamily="34" charset="0"/>
              </a:defRPr>
            </a:lvl2pPr>
            <a:lvl3pPr marL="1143000" indent="-228600">
              <a:buClr>
                <a:srgbClr val="7C7C7C"/>
              </a:buClr>
              <a:buFont typeface="Arial" panose="020B0604020202020204" pitchFamily="34" charset="0"/>
              <a:buChar char="•"/>
              <a:defRPr>
                <a:solidFill>
                  <a:srgbClr val="1B2944"/>
                </a:solidFill>
                <a:latin typeface="Corbel" panose="020B0503020204020204" pitchFamily="34" charset="0"/>
              </a:defRPr>
            </a:lvl3pPr>
            <a:lvl4pPr marL="1600200" indent="-228600">
              <a:buClr>
                <a:srgbClr val="7C7C7C"/>
              </a:buClr>
              <a:buFont typeface="Arial" panose="020B0604020202020204" pitchFamily="34" charset="0"/>
              <a:buChar char="•"/>
              <a:defRPr>
                <a:solidFill>
                  <a:srgbClr val="1B2944"/>
                </a:solidFill>
                <a:latin typeface="Corbel" panose="020B0503020204020204" pitchFamily="34" charset="0"/>
              </a:defRPr>
            </a:lvl4pPr>
            <a:lvl5pPr marL="2057400" indent="-228600">
              <a:buClr>
                <a:srgbClr val="7C7C7C"/>
              </a:buClr>
              <a:buFont typeface="Arial" panose="020B0604020202020204" pitchFamily="34" charset="0"/>
              <a:buChar char="•"/>
              <a:defRPr>
                <a:solidFill>
                  <a:srgbClr val="1B2944"/>
                </a:solidFill>
                <a:latin typeface="Corbel" panose="020B05030202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050169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Slide Number Placeholder 3">
            <a:extLst>
              <a:ext uri="{FF2B5EF4-FFF2-40B4-BE49-F238E27FC236}">
                <a16:creationId xmlns:a16="http://schemas.microsoft.com/office/drawing/2014/main" id="{4C873496-51F1-46B8-AF82-9F35F99CC72A}"/>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41285833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2944"/>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Tx/>
        <a:buBlip>
          <a:blip r:embed="rId9"/>
        </a:buBlip>
        <a:defRPr sz="2400" kern="1200">
          <a:solidFill>
            <a:srgbClr val="1B2944"/>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B2944"/>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B2944"/>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B2944"/>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50.jpe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elearning.vib.be/courses/alphafold/"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elearning.bits.vib.be/courses/alphafold/lessons/alphafold-on-the-hpc/topic/basic-unix-commands/" TargetMode="External"/><Relationship Id="rId2" Type="http://schemas.openxmlformats.org/officeDocument/2006/relationships/hyperlink" Target="https://docs.vscentrum.be/en/latest/access/getting_access.html"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oleObject" Target="../embeddings/oleObject1.bin"/><Relationship Id="rId7" Type="http://schemas.openxmlformats.org/officeDocument/2006/relationships/image" Target="../media/image67.jpeg"/><Relationship Id="rId2" Type="http://schemas.openxmlformats.org/officeDocument/2006/relationships/image" Target="../media/image63.jpeg"/><Relationship Id="rId1" Type="http://schemas.openxmlformats.org/officeDocument/2006/relationships/slideLayout" Target="../slideLayouts/slideLayout4.xml"/><Relationship Id="rId6" Type="http://schemas.openxmlformats.org/officeDocument/2006/relationships/image" Target="../media/image66.jpeg"/><Relationship Id="rId5" Type="http://schemas.openxmlformats.org/officeDocument/2006/relationships/image" Target="../media/image65.jpeg"/><Relationship Id="rId10" Type="http://schemas.openxmlformats.org/officeDocument/2006/relationships/image" Target="../media/image70.png"/><Relationship Id="rId4" Type="http://schemas.openxmlformats.org/officeDocument/2006/relationships/image" Target="../media/image64.wmf"/><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elearning.bits.vib.be/courses/alphafold/lessons/alphafold-on-the-hpc/topic/prepare-directories-and-files/" TargetMode="Externa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jasperzuallaert/VIBFold/blob/main/alphafold_job_script.sh"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jasperzuallaert/VIBFold/raw/main/alphafold_job_script.sh" TargetMode="External"/><Relationship Id="rId2" Type="http://schemas.openxmlformats.org/officeDocument/2006/relationships/hyperlink" Target="https://elearning.bits.vib.be/courses/alphafold/lessons/alphafold-on-the-hpc/topic/setting-up-the-job-script/" TargetMode="Externa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elearning.bits.vib.be/courses/alphafold/lessons/alphafold-on-the-hpc/topic/troubleshooting/" TargetMode="Externa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topic/hpc-a-first-alphafold-run/"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7.jpe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2" Type="http://schemas.openxmlformats.org/officeDocument/2006/relationships/hyperlink" Target="https://doi.org/10.1093/bioinformatics/btac749"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8.jpeg"/><Relationship Id="rId4" Type="http://schemas.openxmlformats.org/officeDocument/2006/relationships/image" Target="../media/image117.jpe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e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png"/></Relationships>
</file>

<file path=ppt/slides/_rels/slide7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7.png"/><Relationship Id="rId7" Type="http://schemas.openxmlformats.org/officeDocument/2006/relationships/image" Target="../media/image123.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25.png"/></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jpg"/></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4.png"/></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1.png"/></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8" Type="http://schemas.openxmlformats.org/officeDocument/2006/relationships/image" Target="../media/image163.png"/><Relationship Id="rId3" Type="http://schemas.microsoft.com/office/2007/relationships/media" Target="../media/media2.mp4"/><Relationship Id="rId7" Type="http://schemas.openxmlformats.org/officeDocument/2006/relationships/image" Target="../media/image16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1.png"/><Relationship Id="rId5" Type="http://schemas.openxmlformats.org/officeDocument/2006/relationships/slideLayout" Target="../slideLayouts/slideLayout4.xml"/><Relationship Id="rId10" Type="http://schemas.openxmlformats.org/officeDocument/2006/relationships/image" Target="../media/image165.png"/><Relationship Id="rId4" Type="http://schemas.openxmlformats.org/officeDocument/2006/relationships/video" Target="../media/media2.mp4"/><Relationship Id="rId9" Type="http://schemas.openxmlformats.org/officeDocument/2006/relationships/image" Target="../media/image164.png"/></Relationships>
</file>

<file path=ppt/slides/_rels/slide98.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docs.hpc.ugent.be/alphafold" TargetMode="External"/><Relationship Id="rId2" Type="http://schemas.openxmlformats.org/officeDocument/2006/relationships/hyperlink" Target="https://elearning.vib.be/courses/alphafold/lessons/vibfold-on-the-hpc/"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B6ED-CA76-42C0-A430-AF3426DFC876}"/>
              </a:ext>
            </a:extLst>
          </p:cNvPr>
          <p:cNvSpPr>
            <a:spLocks noGrp="1"/>
          </p:cNvSpPr>
          <p:nvPr>
            <p:ph type="ctrTitle"/>
          </p:nvPr>
        </p:nvSpPr>
        <p:spPr/>
        <p:txBody>
          <a:bodyPr/>
          <a:lstStyle/>
          <a:p>
            <a:r>
              <a:rPr lang="en-GB"/>
              <a:t>AlphaFold training session</a:t>
            </a:r>
          </a:p>
        </p:txBody>
      </p:sp>
      <p:sp>
        <p:nvSpPr>
          <p:cNvPr id="5" name="Subtitle 4">
            <a:extLst>
              <a:ext uri="{FF2B5EF4-FFF2-40B4-BE49-F238E27FC236}">
                <a16:creationId xmlns:a16="http://schemas.microsoft.com/office/drawing/2014/main" id="{AE424226-5116-4AE7-BD38-9747FAABF3BE}"/>
              </a:ext>
            </a:extLst>
          </p:cNvPr>
          <p:cNvSpPr>
            <a:spLocks noGrp="1"/>
          </p:cNvSpPr>
          <p:nvPr>
            <p:ph type="subTitle" idx="1"/>
          </p:nvPr>
        </p:nvSpPr>
        <p:spPr>
          <a:xfrm>
            <a:off x="431280" y="3902966"/>
            <a:ext cx="9039181" cy="1511177"/>
          </a:xfrm>
        </p:spPr>
        <p:txBody>
          <a:bodyPr>
            <a:normAutofit fontScale="85000" lnSpcReduction="20000"/>
          </a:bodyPr>
          <a:lstStyle/>
          <a:p>
            <a:pPr>
              <a:lnSpc>
                <a:spcPct val="150000"/>
              </a:lnSpc>
            </a:pPr>
            <a:r>
              <a:rPr lang="en-GB"/>
              <a:t>Jasper Zuallaert</a:t>
            </a:r>
          </a:p>
          <a:p>
            <a:pPr>
              <a:lnSpc>
                <a:spcPct val="150000"/>
              </a:lnSpc>
            </a:pPr>
            <a:r>
              <a:rPr lang="en-GB"/>
              <a:t>Kenneth </a:t>
            </a:r>
            <a:r>
              <a:rPr lang="en-GB" err="1"/>
              <a:t>Verstraete</a:t>
            </a:r>
            <a:endParaRPr lang="en-GB"/>
          </a:p>
          <a:p>
            <a:pPr>
              <a:lnSpc>
                <a:spcPct val="150000"/>
              </a:lnSpc>
            </a:pPr>
            <a:r>
              <a:rPr lang="en-GB"/>
              <a:t>Alexander </a:t>
            </a:r>
            <a:r>
              <a:rPr lang="en-GB" err="1"/>
              <a:t>Botzki</a:t>
            </a:r>
            <a:endParaRPr lang="en-GB"/>
          </a:p>
        </p:txBody>
      </p:sp>
      <p:sp>
        <p:nvSpPr>
          <p:cNvPr id="3" name="Text Placeholder 2">
            <a:extLst>
              <a:ext uri="{FF2B5EF4-FFF2-40B4-BE49-F238E27FC236}">
                <a16:creationId xmlns:a16="http://schemas.microsoft.com/office/drawing/2014/main" id="{C6B498FA-937A-49B1-A3DF-CF28714F0BD6}"/>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AA1F00B1-B55B-44E4-810E-B79077910107}"/>
              </a:ext>
            </a:extLst>
          </p:cNvPr>
          <p:cNvSpPr>
            <a:spLocks noGrp="1"/>
          </p:cNvSpPr>
          <p:nvPr>
            <p:ph type="body" sz="quarter" idx="14"/>
          </p:nvPr>
        </p:nvSpPr>
        <p:spPr/>
        <p:txBody>
          <a:bodyPr>
            <a:normAutofit fontScale="92500" lnSpcReduction="20000"/>
          </a:bodyPr>
          <a:lstStyle/>
          <a:p>
            <a:endParaRPr lang="en-GB"/>
          </a:p>
        </p:txBody>
      </p:sp>
      <p:pic>
        <p:nvPicPr>
          <p:cNvPr id="9" name="Picture 2" descr="VIB - VIB Center for Inflammation Research">
            <a:extLst>
              <a:ext uri="{FF2B5EF4-FFF2-40B4-BE49-F238E27FC236}">
                <a16:creationId xmlns:a16="http://schemas.microsoft.com/office/drawing/2014/main" id="{F9AEAF30-8B39-49F3-BA2E-81424574C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72" y="5971228"/>
            <a:ext cx="1782009" cy="6237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75563DA-C487-436E-AD2A-E92C78EA5FB6}"/>
              </a:ext>
            </a:extLst>
          </p:cNvPr>
          <p:cNvSpPr/>
          <p:nvPr/>
        </p:nvSpPr>
        <p:spPr>
          <a:xfrm>
            <a:off x="285750" y="5857875"/>
            <a:ext cx="2076450" cy="86677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7170" name="Picture 2" descr="MS2PIP Server - CompOmics">
            <a:extLst>
              <a:ext uri="{FF2B5EF4-FFF2-40B4-BE49-F238E27FC236}">
                <a16:creationId xmlns:a16="http://schemas.microsoft.com/office/drawing/2014/main" id="{123CB207-ABDC-4075-B646-89260453F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16" y="5971228"/>
            <a:ext cx="1782009" cy="684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video game&#10;&#10;Description automatically generated with low confidence">
            <a:extLst>
              <a:ext uri="{FF2B5EF4-FFF2-40B4-BE49-F238E27FC236}">
                <a16:creationId xmlns:a16="http://schemas.microsoft.com/office/drawing/2014/main" id="{05C5AB8D-D5B1-47A0-A9A1-CA59ADB84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084" y="6001365"/>
            <a:ext cx="2579773" cy="684201"/>
          </a:xfrm>
          <a:prstGeom prst="rect">
            <a:avLst/>
          </a:prstGeom>
        </p:spPr>
      </p:pic>
      <p:pic>
        <p:nvPicPr>
          <p:cNvPr id="12" name="Picture 11">
            <a:extLst>
              <a:ext uri="{FF2B5EF4-FFF2-40B4-BE49-F238E27FC236}">
                <a16:creationId xmlns:a16="http://schemas.microsoft.com/office/drawing/2014/main" id="{633E8975-EA4D-4A3E-B944-A191EAD9AE06}"/>
              </a:ext>
            </a:extLst>
          </p:cNvPr>
          <p:cNvPicPr>
            <a:picLocks noChangeAspect="1"/>
          </p:cNvPicPr>
          <p:nvPr/>
        </p:nvPicPr>
        <p:blipFill>
          <a:blip r:embed="rId5"/>
          <a:stretch>
            <a:fillRect/>
          </a:stretch>
        </p:blipFill>
        <p:spPr>
          <a:xfrm>
            <a:off x="5866959" y="5405357"/>
            <a:ext cx="729869" cy="630341"/>
          </a:xfrm>
          <a:prstGeom prst="rect">
            <a:avLst/>
          </a:prstGeom>
        </p:spPr>
      </p:pic>
      <p:pic>
        <p:nvPicPr>
          <p:cNvPr id="7172" name="Picture 4" descr="fwo logo">
            <a:extLst>
              <a:ext uri="{FF2B5EF4-FFF2-40B4-BE49-F238E27FC236}">
                <a16:creationId xmlns:a16="http://schemas.microsoft.com/office/drawing/2014/main" id="{353A3D01-6F82-425B-ABA5-DA96ACAC5E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8295" y="5486277"/>
            <a:ext cx="1055914" cy="4128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C7BE596-ED65-C3CB-1CE5-5B6AFD618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0326" y="5899156"/>
            <a:ext cx="2836316" cy="86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8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4C1F8-669A-09B3-714F-61B1F370853A}"/>
              </a:ext>
            </a:extLst>
          </p:cNvPr>
          <p:cNvSpPr>
            <a:spLocks noGrp="1"/>
          </p:cNvSpPr>
          <p:nvPr>
            <p:ph type="title"/>
          </p:nvPr>
        </p:nvSpPr>
        <p:spPr/>
        <p:txBody>
          <a:bodyPr/>
          <a:lstStyle/>
          <a:p>
            <a:r>
              <a:rPr lang="en-GB" err="1"/>
              <a:t>AlphaFold</a:t>
            </a:r>
            <a:r>
              <a:rPr lang="en-GB"/>
              <a:t> depends on coevolutionary information captured by MSAs </a:t>
            </a:r>
            <a:r>
              <a:rPr lang="en-GB" sz="1600"/>
              <a:t>(multiple sequence alignments)</a:t>
            </a:r>
            <a:endParaRPr lang="en-GB"/>
          </a:p>
        </p:txBody>
      </p:sp>
      <p:pic>
        <p:nvPicPr>
          <p:cNvPr id="6" name="Picture 5">
            <a:extLst>
              <a:ext uri="{FF2B5EF4-FFF2-40B4-BE49-F238E27FC236}">
                <a16:creationId xmlns:a16="http://schemas.microsoft.com/office/drawing/2014/main" id="{1360E2C3-94CA-27B7-600D-197295EC052C}"/>
              </a:ext>
            </a:extLst>
          </p:cNvPr>
          <p:cNvPicPr>
            <a:picLocks noChangeAspect="1"/>
          </p:cNvPicPr>
          <p:nvPr/>
        </p:nvPicPr>
        <p:blipFill>
          <a:blip r:embed="rId2"/>
          <a:stretch>
            <a:fillRect/>
          </a:stretch>
        </p:blipFill>
        <p:spPr>
          <a:xfrm>
            <a:off x="6524625" y="2142904"/>
            <a:ext cx="4459165" cy="4001705"/>
          </a:xfrm>
          <a:prstGeom prst="rect">
            <a:avLst/>
          </a:prstGeom>
        </p:spPr>
      </p:pic>
      <p:pic>
        <p:nvPicPr>
          <p:cNvPr id="8" name="Picture 7">
            <a:extLst>
              <a:ext uri="{FF2B5EF4-FFF2-40B4-BE49-F238E27FC236}">
                <a16:creationId xmlns:a16="http://schemas.microsoft.com/office/drawing/2014/main" id="{20A7B701-28DB-D1C9-6F03-FA2E858B9276}"/>
              </a:ext>
            </a:extLst>
          </p:cNvPr>
          <p:cNvPicPr>
            <a:picLocks noChangeAspect="1"/>
          </p:cNvPicPr>
          <p:nvPr/>
        </p:nvPicPr>
        <p:blipFill>
          <a:blip r:embed="rId3"/>
          <a:stretch>
            <a:fillRect/>
          </a:stretch>
        </p:blipFill>
        <p:spPr>
          <a:xfrm>
            <a:off x="838200" y="2562225"/>
            <a:ext cx="5002829" cy="3372834"/>
          </a:xfrm>
          <a:prstGeom prst="rect">
            <a:avLst/>
          </a:prstGeom>
        </p:spPr>
      </p:pic>
      <p:cxnSp>
        <p:nvCxnSpPr>
          <p:cNvPr id="10" name="Straight Arrow Connector 9">
            <a:extLst>
              <a:ext uri="{FF2B5EF4-FFF2-40B4-BE49-F238E27FC236}">
                <a16:creationId xmlns:a16="http://schemas.microsoft.com/office/drawing/2014/main" id="{20496FEE-0BF0-8764-2E5E-FD034BB8F0F0}"/>
              </a:ext>
            </a:extLst>
          </p:cNvPr>
          <p:cNvCxnSpPr>
            <a:cxnSpLocks/>
          </p:cNvCxnSpPr>
          <p:nvPr/>
        </p:nvCxnSpPr>
        <p:spPr>
          <a:xfrm flipV="1">
            <a:off x="2131398" y="3810000"/>
            <a:ext cx="4219575" cy="795718"/>
          </a:xfrm>
          <a:prstGeom prst="straightConnector1">
            <a:avLst/>
          </a:prstGeom>
          <a:ln>
            <a:solidFill>
              <a:srgbClr val="4A5368"/>
            </a:solidFill>
            <a:tailEnd type="triangle" w="lg" len="lg"/>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54D2164D-861C-43EB-E4F0-88DC96116911}"/>
              </a:ext>
            </a:extLst>
          </p:cNvPr>
          <p:cNvSpPr txBox="1"/>
          <p:nvPr/>
        </p:nvSpPr>
        <p:spPr>
          <a:xfrm>
            <a:off x="8750387" y="6578657"/>
            <a:ext cx="3385097" cy="261610"/>
          </a:xfrm>
          <a:prstGeom prst="rect">
            <a:avLst/>
          </a:prstGeom>
        </p:spPr>
        <p:txBody>
          <a:bodyPr wrap="square" rtlCol="0">
            <a:spAutoFit/>
          </a:bodyPr>
          <a:lstStyle/>
          <a:p>
            <a:pPr algn="l"/>
            <a:r>
              <a:rPr lang="en-GB" sz="1100" dirty="0">
                <a:solidFill>
                  <a:schemeClr val="accent5"/>
                </a:solidFill>
              </a:rPr>
              <a:t>Source: </a:t>
            </a:r>
            <a:r>
              <a:rPr lang="en-GB" sz="1100" dirty="0" err="1">
                <a:solidFill>
                  <a:schemeClr val="accent5"/>
                </a:solidFill>
              </a:rPr>
              <a:t>ColabFold</a:t>
            </a:r>
            <a:r>
              <a:rPr lang="en-GB" sz="1100" dirty="0">
                <a:solidFill>
                  <a:schemeClr val="accent5"/>
                </a:solidFill>
              </a:rPr>
              <a:t> presentation by Sergey Ovchinnikov</a:t>
            </a:r>
          </a:p>
        </p:txBody>
      </p:sp>
    </p:spTree>
    <p:extLst>
      <p:ext uri="{BB962C8B-B14F-4D97-AF65-F5344CB8AC3E}">
        <p14:creationId xmlns:p14="http://schemas.microsoft.com/office/powerpoint/2010/main" val="959030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20E82-38D9-17CF-EA83-E6B7A3AEE758}"/>
              </a:ext>
            </a:extLst>
          </p:cNvPr>
          <p:cNvSpPr/>
          <p:nvPr/>
        </p:nvSpPr>
        <p:spPr>
          <a:xfrm>
            <a:off x="233570" y="5823814"/>
            <a:ext cx="2010555" cy="9186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Text Placeholder 3">
            <a:extLst>
              <a:ext uri="{FF2B5EF4-FFF2-40B4-BE49-F238E27FC236}">
                <a16:creationId xmlns:a16="http://schemas.microsoft.com/office/drawing/2014/main" id="{9AD6DADD-05E7-AB92-B8A1-E84DC81D4F8E}"/>
              </a:ext>
            </a:extLst>
          </p:cNvPr>
          <p:cNvSpPr>
            <a:spLocks noGrp="1"/>
          </p:cNvSpPr>
          <p:nvPr>
            <p:ph type="body" sz="quarter" idx="13"/>
          </p:nvPr>
        </p:nvSpPr>
        <p:spPr/>
        <p:txBody>
          <a:bodyPr>
            <a:normAutofit fontScale="92500" lnSpcReduction="20000"/>
          </a:bodyPr>
          <a:lstStyle/>
          <a:p>
            <a:endParaRPr lang="en-BE"/>
          </a:p>
        </p:txBody>
      </p:sp>
      <p:sp>
        <p:nvSpPr>
          <p:cNvPr id="5" name="Text Placeholder 4">
            <a:extLst>
              <a:ext uri="{FF2B5EF4-FFF2-40B4-BE49-F238E27FC236}">
                <a16:creationId xmlns:a16="http://schemas.microsoft.com/office/drawing/2014/main" id="{612E0F3F-1DED-0A56-E3D5-AA42CC12F5FB}"/>
              </a:ext>
            </a:extLst>
          </p:cNvPr>
          <p:cNvSpPr>
            <a:spLocks noGrp="1"/>
          </p:cNvSpPr>
          <p:nvPr>
            <p:ph type="body" sz="quarter" idx="14"/>
          </p:nvPr>
        </p:nvSpPr>
        <p:spPr/>
        <p:txBody>
          <a:bodyPr>
            <a:normAutofit fontScale="92500" lnSpcReduction="20000"/>
          </a:bodyPr>
          <a:lstStyle/>
          <a:p>
            <a:endParaRPr lang="en-BE"/>
          </a:p>
        </p:txBody>
      </p:sp>
      <p:sp>
        <p:nvSpPr>
          <p:cNvPr id="8" name="Titel 1">
            <a:extLst>
              <a:ext uri="{FF2B5EF4-FFF2-40B4-BE49-F238E27FC236}">
                <a16:creationId xmlns:a16="http://schemas.microsoft.com/office/drawing/2014/main" id="{A5BF6D73-86FD-630E-A31B-F55BAE614DC3}"/>
              </a:ext>
            </a:extLst>
          </p:cNvPr>
          <p:cNvSpPr txBox="1">
            <a:spLocks/>
          </p:cNvSpPr>
          <p:nvPr/>
        </p:nvSpPr>
        <p:spPr>
          <a:xfrm>
            <a:off x="765970" y="31874"/>
            <a:ext cx="10932269"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1" kern="1200">
                <a:solidFill>
                  <a:srgbClr val="1B2944"/>
                </a:solidFill>
                <a:latin typeface="Corbel" panose="020B0503020204020204" pitchFamily="34" charset="0"/>
                <a:ea typeface="+mj-ea"/>
                <a:cs typeface="+mj-cs"/>
              </a:defRPr>
            </a:lvl1pPr>
          </a:lstStyle>
          <a:p>
            <a:r>
              <a:rPr lang="en-US" sz="4000"/>
              <a:t>Acknowledgements</a:t>
            </a:r>
          </a:p>
        </p:txBody>
      </p:sp>
      <p:sp>
        <p:nvSpPr>
          <p:cNvPr id="9" name="TextBox 8">
            <a:extLst>
              <a:ext uri="{FF2B5EF4-FFF2-40B4-BE49-F238E27FC236}">
                <a16:creationId xmlns:a16="http://schemas.microsoft.com/office/drawing/2014/main" id="{342DE924-4601-07DE-9DED-78B9670D7863}"/>
              </a:ext>
            </a:extLst>
          </p:cNvPr>
          <p:cNvSpPr txBox="1"/>
          <p:nvPr/>
        </p:nvSpPr>
        <p:spPr>
          <a:xfrm>
            <a:off x="711205" y="1628966"/>
            <a:ext cx="7389463" cy="2492990"/>
          </a:xfrm>
          <a:prstGeom prst="rect">
            <a:avLst/>
          </a:prstGeom>
          <a:noFill/>
        </p:spPr>
        <p:txBody>
          <a:bodyPr wrap="square" rtlCol="0">
            <a:spAutoFit/>
          </a:bodyPr>
          <a:lstStyle/>
          <a:p>
            <a:pPr lvl="1">
              <a:spcAft>
                <a:spcPts val="600"/>
              </a:spcAft>
            </a:pPr>
            <a:r>
              <a:rPr lang="en-US" dirty="0"/>
              <a:t>Jasper Zuallaert  </a:t>
            </a:r>
          </a:p>
          <a:p>
            <a:pPr lvl="1">
              <a:spcAft>
                <a:spcPts val="600"/>
              </a:spcAft>
            </a:pPr>
            <a:r>
              <a:rPr lang="en-US" dirty="0"/>
              <a:t>Kenneth </a:t>
            </a:r>
            <a:r>
              <a:rPr lang="en-US" dirty="0" err="1"/>
              <a:t>Verstraete</a:t>
            </a:r>
            <a:endParaRPr lang="en-US" dirty="0"/>
          </a:p>
          <a:p>
            <a:pPr lvl="1">
              <a:spcAft>
                <a:spcPts val="600"/>
              </a:spcAft>
            </a:pPr>
            <a:r>
              <a:rPr lang="en-US" dirty="0"/>
              <a:t>Alexander </a:t>
            </a:r>
            <a:r>
              <a:rPr lang="en-US" dirty="0" err="1"/>
              <a:t>Botzki</a:t>
            </a:r>
            <a:endParaRPr lang="en-US" dirty="0"/>
          </a:p>
          <a:p>
            <a:pPr lvl="1">
              <a:spcAft>
                <a:spcPts val="600"/>
              </a:spcAft>
            </a:pPr>
            <a:r>
              <a:rPr lang="en-US" dirty="0" err="1"/>
              <a:t>Janick</a:t>
            </a:r>
            <a:r>
              <a:rPr lang="en-US" dirty="0"/>
              <a:t> </a:t>
            </a:r>
            <a:r>
              <a:rPr lang="en-US" dirty="0" err="1"/>
              <a:t>Mathys</a:t>
            </a:r>
            <a:endParaRPr lang="en-US" dirty="0"/>
          </a:p>
          <a:p>
            <a:pPr lvl="1">
              <a:spcAft>
                <a:spcPts val="600"/>
              </a:spcAft>
            </a:pPr>
            <a:r>
              <a:rPr lang="en-US" dirty="0"/>
              <a:t>Jan Felix  </a:t>
            </a:r>
          </a:p>
          <a:p>
            <a:pPr lvl="1">
              <a:spcAft>
                <a:spcPts val="600"/>
              </a:spcAft>
            </a:pPr>
            <a:r>
              <a:rPr lang="en-US" dirty="0"/>
              <a:t>Kenneth </a:t>
            </a:r>
            <a:r>
              <a:rPr lang="en-US" dirty="0" err="1"/>
              <a:t>Hoste</a:t>
            </a:r>
            <a:r>
              <a:rPr lang="en-US" dirty="0"/>
              <a:t> </a:t>
            </a:r>
          </a:p>
          <a:p>
            <a:pPr>
              <a:spcAft>
                <a:spcPts val="600"/>
              </a:spcAft>
            </a:pPr>
            <a:endParaRPr lang="en-BE" dirty="0"/>
          </a:p>
        </p:txBody>
      </p:sp>
      <p:pic>
        <p:nvPicPr>
          <p:cNvPr id="10" name="Picture 4" descr="VSC-tools">
            <a:extLst>
              <a:ext uri="{FF2B5EF4-FFF2-40B4-BE49-F238E27FC236}">
                <a16:creationId xmlns:a16="http://schemas.microsoft.com/office/drawing/2014/main" id="{33141279-F7F2-A044-6907-8081CA2D7B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5878" y="1233050"/>
            <a:ext cx="1889016" cy="1889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video game&#10;&#10;Description automatically generated with low confidence">
            <a:extLst>
              <a:ext uri="{FF2B5EF4-FFF2-40B4-BE49-F238E27FC236}">
                <a16:creationId xmlns:a16="http://schemas.microsoft.com/office/drawing/2014/main" id="{6FA67E11-8841-1327-F56F-79218E9F7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757" y="2976156"/>
            <a:ext cx="2579773" cy="684201"/>
          </a:xfrm>
          <a:prstGeom prst="rect">
            <a:avLst/>
          </a:prstGeom>
        </p:spPr>
      </p:pic>
      <p:pic>
        <p:nvPicPr>
          <p:cNvPr id="13" name="Picture 12">
            <a:extLst>
              <a:ext uri="{FF2B5EF4-FFF2-40B4-BE49-F238E27FC236}">
                <a16:creationId xmlns:a16="http://schemas.microsoft.com/office/drawing/2014/main" id="{3FFDE0B0-85B8-5581-501E-4CDC9BF14DF9}"/>
              </a:ext>
            </a:extLst>
          </p:cNvPr>
          <p:cNvPicPr>
            <a:picLocks noChangeAspect="1"/>
          </p:cNvPicPr>
          <p:nvPr/>
        </p:nvPicPr>
        <p:blipFill>
          <a:blip r:embed="rId4"/>
          <a:stretch>
            <a:fillRect/>
          </a:stretch>
        </p:blipFill>
        <p:spPr>
          <a:xfrm>
            <a:off x="6178980" y="6112073"/>
            <a:ext cx="729869" cy="630341"/>
          </a:xfrm>
          <a:prstGeom prst="rect">
            <a:avLst/>
          </a:prstGeom>
        </p:spPr>
      </p:pic>
      <p:pic>
        <p:nvPicPr>
          <p:cNvPr id="14" name="Picture 4" descr="fwo logo">
            <a:extLst>
              <a:ext uri="{FF2B5EF4-FFF2-40B4-BE49-F238E27FC236}">
                <a16:creationId xmlns:a16="http://schemas.microsoft.com/office/drawing/2014/main" id="{865BE2E9-C9B8-937B-65CF-CCCD688D0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5957" y="5522393"/>
            <a:ext cx="1055914" cy="4128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IB - VIB Center for Inflammation Research">
            <a:extLst>
              <a:ext uri="{FF2B5EF4-FFF2-40B4-BE49-F238E27FC236}">
                <a16:creationId xmlns:a16="http://schemas.microsoft.com/office/drawing/2014/main" id="{656D01B9-46A6-BC51-CF24-12319D129B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6472" y="6010985"/>
            <a:ext cx="1782009" cy="6237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ioinformatics Core - Home">
            <a:extLst>
              <a:ext uri="{FF2B5EF4-FFF2-40B4-BE49-F238E27FC236}">
                <a16:creationId xmlns:a16="http://schemas.microsoft.com/office/drawing/2014/main" id="{7CDCCA6E-1B68-820D-54EB-9468F5A45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2753" y="5728833"/>
            <a:ext cx="1782009" cy="11880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MS2PIP Server - CompOmics">
            <a:extLst>
              <a:ext uri="{FF2B5EF4-FFF2-40B4-BE49-F238E27FC236}">
                <a16:creationId xmlns:a16="http://schemas.microsoft.com/office/drawing/2014/main" id="{24DA0D80-9CBC-BB31-48C2-426A58AE88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116" y="6010985"/>
            <a:ext cx="1782009" cy="68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48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2EFE07-EFF2-4841-929A-74DAC0092877}"/>
              </a:ext>
            </a:extLst>
          </p:cNvPr>
          <p:cNvSpPr>
            <a:spLocks noGrp="1"/>
          </p:cNvSpPr>
          <p:nvPr>
            <p:ph type="title"/>
          </p:nvPr>
        </p:nvSpPr>
        <p:spPr/>
        <p:txBody>
          <a:bodyPr/>
          <a:lstStyle/>
          <a:p>
            <a:r>
              <a:rPr lang="en-GB" dirty="0"/>
              <a:t>AlphaFold2 has multiple stages of prediction</a:t>
            </a:r>
          </a:p>
        </p:txBody>
      </p:sp>
      <p:pic>
        <p:nvPicPr>
          <p:cNvPr id="15" name="Picture 14">
            <a:extLst>
              <a:ext uri="{FF2B5EF4-FFF2-40B4-BE49-F238E27FC236}">
                <a16:creationId xmlns:a16="http://schemas.microsoft.com/office/drawing/2014/main" id="{2486C253-EA13-454B-9D14-8B84DE0CE5D1}"/>
              </a:ext>
            </a:extLst>
          </p:cNvPr>
          <p:cNvPicPr>
            <a:picLocks noChangeAspect="1"/>
          </p:cNvPicPr>
          <p:nvPr/>
        </p:nvPicPr>
        <p:blipFill>
          <a:blip r:embed="rId2"/>
          <a:stretch>
            <a:fillRect/>
          </a:stretch>
        </p:blipFill>
        <p:spPr>
          <a:xfrm>
            <a:off x="944023" y="1690688"/>
            <a:ext cx="8830394" cy="3047871"/>
          </a:xfrm>
          <a:prstGeom prst="rect">
            <a:avLst/>
          </a:prstGeom>
        </p:spPr>
      </p:pic>
      <p:cxnSp>
        <p:nvCxnSpPr>
          <p:cNvPr id="16" name="Straight Arrow Connector 15">
            <a:extLst>
              <a:ext uri="{FF2B5EF4-FFF2-40B4-BE49-F238E27FC236}">
                <a16:creationId xmlns:a16="http://schemas.microsoft.com/office/drawing/2014/main" id="{6EBFCC1A-F484-46E2-8C26-FF54BA4A50F9}"/>
              </a:ext>
            </a:extLst>
          </p:cNvPr>
          <p:cNvCxnSpPr>
            <a:cxnSpLocks/>
          </p:cNvCxnSpPr>
          <p:nvPr/>
        </p:nvCxnSpPr>
        <p:spPr>
          <a:xfrm flipV="1">
            <a:off x="9697499" y="3214622"/>
            <a:ext cx="438149" cy="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5F0206C-8302-4079-B2AE-CE19DDE871F6}"/>
              </a:ext>
            </a:extLst>
          </p:cNvPr>
          <p:cNvSpPr txBox="1"/>
          <p:nvPr/>
        </p:nvSpPr>
        <p:spPr>
          <a:xfrm>
            <a:off x="10212566" y="2983790"/>
            <a:ext cx="1552575" cy="461665"/>
          </a:xfrm>
          <a:prstGeom prst="rect">
            <a:avLst/>
          </a:prstGeom>
          <a:ln>
            <a:noFill/>
          </a:ln>
        </p:spPr>
        <p:txBody>
          <a:bodyPr wrap="square" rtlCol="0">
            <a:spAutoFit/>
          </a:bodyPr>
          <a:lstStyle/>
          <a:p>
            <a:pPr algn="l"/>
            <a:r>
              <a:rPr lang="en-GB" sz="1200" b="1">
                <a:solidFill>
                  <a:schemeClr val="accent2"/>
                </a:solidFill>
              </a:rPr>
              <a:t>Amber</a:t>
            </a:r>
          </a:p>
          <a:p>
            <a:pPr algn="l"/>
            <a:r>
              <a:rPr lang="en-GB" sz="1200" b="1">
                <a:solidFill>
                  <a:schemeClr val="accent2"/>
                </a:solidFill>
              </a:rPr>
              <a:t>relaxation</a:t>
            </a:r>
            <a:endParaRPr lang="en-BE" sz="1200" b="1">
              <a:solidFill>
                <a:schemeClr val="accent2"/>
              </a:solidFill>
            </a:endParaRPr>
          </a:p>
        </p:txBody>
      </p:sp>
      <p:sp>
        <p:nvSpPr>
          <p:cNvPr id="18" name="Oval 17">
            <a:extLst>
              <a:ext uri="{FF2B5EF4-FFF2-40B4-BE49-F238E27FC236}">
                <a16:creationId xmlns:a16="http://schemas.microsoft.com/office/drawing/2014/main" id="{CFD22614-32BF-4A3B-9333-AC6428560873}"/>
              </a:ext>
            </a:extLst>
          </p:cNvPr>
          <p:cNvSpPr/>
          <p:nvPr/>
        </p:nvSpPr>
        <p:spPr>
          <a:xfrm>
            <a:off x="582792" y="2433509"/>
            <a:ext cx="1543049" cy="876363"/>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9" name="Right Brace 18">
            <a:extLst>
              <a:ext uri="{FF2B5EF4-FFF2-40B4-BE49-F238E27FC236}">
                <a16:creationId xmlns:a16="http://schemas.microsoft.com/office/drawing/2014/main" id="{297B617F-65D3-44B5-AF7B-878304469A9B}"/>
              </a:ext>
            </a:extLst>
          </p:cNvPr>
          <p:cNvSpPr/>
          <p:nvPr/>
        </p:nvSpPr>
        <p:spPr>
          <a:xfrm rot="5400000">
            <a:off x="2805290" y="3897186"/>
            <a:ext cx="365125" cy="2047875"/>
          </a:xfrm>
          <a:prstGeom prst="rightBrace">
            <a:avLst>
              <a:gd name="adj1" fmla="val 230765"/>
              <a:gd name="adj2" fmla="val 50000"/>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0" name="Right Brace 19">
            <a:extLst>
              <a:ext uri="{FF2B5EF4-FFF2-40B4-BE49-F238E27FC236}">
                <a16:creationId xmlns:a16="http://schemas.microsoft.com/office/drawing/2014/main" id="{B57953B6-0F4D-4F10-BCEF-2A7C60579153}"/>
              </a:ext>
            </a:extLst>
          </p:cNvPr>
          <p:cNvSpPr/>
          <p:nvPr/>
        </p:nvSpPr>
        <p:spPr>
          <a:xfrm rot="5400000">
            <a:off x="6553018" y="2339487"/>
            <a:ext cx="365125" cy="5163269"/>
          </a:xfrm>
          <a:prstGeom prst="rightBrace">
            <a:avLst>
              <a:gd name="adj1" fmla="val 23076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1" name="Right Brace 20">
            <a:extLst>
              <a:ext uri="{FF2B5EF4-FFF2-40B4-BE49-F238E27FC236}">
                <a16:creationId xmlns:a16="http://schemas.microsoft.com/office/drawing/2014/main" id="{6E9F0819-9AE4-4FE2-8EFB-9F595EA05FB9}"/>
              </a:ext>
            </a:extLst>
          </p:cNvPr>
          <p:cNvSpPr/>
          <p:nvPr/>
        </p:nvSpPr>
        <p:spPr>
          <a:xfrm rot="5400000">
            <a:off x="10063339" y="4144834"/>
            <a:ext cx="365125" cy="1552574"/>
          </a:xfrm>
          <a:prstGeom prst="rightBrace">
            <a:avLst>
              <a:gd name="adj1" fmla="val 230765"/>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2" name="TextBox 21">
            <a:extLst>
              <a:ext uri="{FF2B5EF4-FFF2-40B4-BE49-F238E27FC236}">
                <a16:creationId xmlns:a16="http://schemas.microsoft.com/office/drawing/2014/main" id="{C4EFFC31-0E0E-4BC2-BA0C-8AD271A3BAF6}"/>
              </a:ext>
            </a:extLst>
          </p:cNvPr>
          <p:cNvSpPr txBox="1"/>
          <p:nvPr/>
        </p:nvSpPr>
        <p:spPr>
          <a:xfrm>
            <a:off x="1116191" y="5218917"/>
            <a:ext cx="6829425" cy="646331"/>
          </a:xfrm>
          <a:prstGeom prst="rect">
            <a:avLst/>
          </a:prstGeom>
          <a:solidFill>
            <a:schemeClr val="bg1"/>
          </a:solidFill>
        </p:spPr>
        <p:txBody>
          <a:bodyPr wrap="square" rtlCol="0">
            <a:spAutoFit/>
          </a:bodyPr>
          <a:lstStyle/>
          <a:p>
            <a:pPr algn="l"/>
            <a:r>
              <a:rPr lang="en-GB">
                <a:solidFill>
                  <a:schemeClr val="accent3"/>
                </a:solidFill>
              </a:rPr>
              <a:t>Multiple sequence alignment (CPU)</a:t>
            </a:r>
          </a:p>
          <a:p>
            <a:pPr algn="l"/>
            <a:r>
              <a:rPr lang="en-GB">
                <a:solidFill>
                  <a:schemeClr val="accent3"/>
                </a:solidFill>
              </a:rPr>
              <a:t>Structural templates search</a:t>
            </a:r>
            <a:endParaRPr lang="en-BE">
              <a:solidFill>
                <a:schemeClr val="accent3"/>
              </a:solidFill>
            </a:endParaRPr>
          </a:p>
        </p:txBody>
      </p:sp>
      <p:sp>
        <p:nvSpPr>
          <p:cNvPr id="23" name="TextBox 22">
            <a:extLst>
              <a:ext uri="{FF2B5EF4-FFF2-40B4-BE49-F238E27FC236}">
                <a16:creationId xmlns:a16="http://schemas.microsoft.com/office/drawing/2014/main" id="{032B9BB0-951E-40D7-9675-12C588C5ED59}"/>
              </a:ext>
            </a:extLst>
          </p:cNvPr>
          <p:cNvSpPr txBox="1"/>
          <p:nvPr/>
        </p:nvSpPr>
        <p:spPr>
          <a:xfrm>
            <a:off x="5545316" y="5206236"/>
            <a:ext cx="3257550" cy="1200329"/>
          </a:xfrm>
          <a:prstGeom prst="rect">
            <a:avLst/>
          </a:prstGeom>
          <a:solidFill>
            <a:schemeClr val="bg1"/>
          </a:solidFill>
        </p:spPr>
        <p:txBody>
          <a:bodyPr wrap="square" rtlCol="0">
            <a:spAutoFit/>
          </a:bodyPr>
          <a:lstStyle/>
          <a:p>
            <a:pPr algn="l"/>
            <a:r>
              <a:rPr lang="en-GB">
                <a:solidFill>
                  <a:schemeClr val="accent1"/>
                </a:solidFill>
              </a:rPr>
              <a:t>Run inputs through 5 trained </a:t>
            </a:r>
            <a:r>
              <a:rPr lang="en-GB" err="1">
                <a:solidFill>
                  <a:schemeClr val="accent1"/>
                </a:solidFill>
              </a:rPr>
              <a:t>AlphaFold</a:t>
            </a:r>
            <a:r>
              <a:rPr lang="en-GB">
                <a:solidFill>
                  <a:schemeClr val="accent1"/>
                </a:solidFill>
              </a:rPr>
              <a:t> models (GPU)</a:t>
            </a:r>
          </a:p>
          <a:p>
            <a:pPr marL="285750" indent="-285750" algn="l">
              <a:buFont typeface="Wingdings" panose="05000000000000000000" pitchFamily="2" charset="2"/>
              <a:buChar char="à"/>
            </a:pPr>
            <a:r>
              <a:rPr lang="en-GB">
                <a:solidFill>
                  <a:schemeClr val="accent1"/>
                </a:solidFill>
                <a:sym typeface="Wingdings" panose="05000000000000000000" pitchFamily="2" charset="2"/>
              </a:rPr>
              <a:t>5 or 25 structures predicted</a:t>
            </a:r>
          </a:p>
          <a:p>
            <a:pPr marL="285750" indent="-285750" algn="l">
              <a:buFont typeface="Wingdings" panose="05000000000000000000" pitchFamily="2" charset="2"/>
              <a:buChar char="à"/>
            </a:pPr>
            <a:r>
              <a:rPr lang="en-GB">
                <a:solidFill>
                  <a:schemeClr val="accent1"/>
                </a:solidFill>
              </a:rPr>
              <a:t>sorted on confidence</a:t>
            </a:r>
            <a:endParaRPr lang="en-BE">
              <a:solidFill>
                <a:schemeClr val="accent1"/>
              </a:solidFill>
            </a:endParaRPr>
          </a:p>
        </p:txBody>
      </p:sp>
      <p:sp>
        <p:nvSpPr>
          <p:cNvPr id="24" name="TextBox 23">
            <a:extLst>
              <a:ext uri="{FF2B5EF4-FFF2-40B4-BE49-F238E27FC236}">
                <a16:creationId xmlns:a16="http://schemas.microsoft.com/office/drawing/2014/main" id="{8665327E-7DB4-4B4E-AE4B-2E7245FB2882}"/>
              </a:ext>
            </a:extLst>
          </p:cNvPr>
          <p:cNvSpPr txBox="1"/>
          <p:nvPr/>
        </p:nvSpPr>
        <p:spPr>
          <a:xfrm>
            <a:off x="9513743" y="5157271"/>
            <a:ext cx="2249919" cy="646331"/>
          </a:xfrm>
          <a:prstGeom prst="rect">
            <a:avLst/>
          </a:prstGeom>
          <a:solidFill>
            <a:schemeClr val="bg1"/>
          </a:solidFill>
        </p:spPr>
        <p:txBody>
          <a:bodyPr wrap="square" rtlCol="0">
            <a:spAutoFit/>
          </a:bodyPr>
          <a:lstStyle/>
          <a:p>
            <a:pPr algn="l"/>
            <a:r>
              <a:rPr lang="en-GB">
                <a:solidFill>
                  <a:schemeClr val="accent2"/>
                </a:solidFill>
              </a:rPr>
              <a:t>Relax all structures (Amber)</a:t>
            </a:r>
            <a:endParaRPr lang="en-BE">
              <a:solidFill>
                <a:schemeClr val="accent2"/>
              </a:solidFill>
            </a:endParaRPr>
          </a:p>
        </p:txBody>
      </p:sp>
    </p:spTree>
    <p:extLst>
      <p:ext uri="{BB962C8B-B14F-4D97-AF65-F5344CB8AC3E}">
        <p14:creationId xmlns:p14="http://schemas.microsoft.com/office/powerpoint/2010/main" val="20807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2" grpId="0" animBg="1"/>
      <p:bldP spid="22" grpId="1" animBg="1"/>
      <p:bldP spid="23" grpId="0" animBg="1"/>
      <p:bldP spid="23" grpId="1"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7325-9043-5BFE-9EBE-8C29EFB15A88}"/>
              </a:ext>
            </a:extLst>
          </p:cNvPr>
          <p:cNvSpPr>
            <a:spLocks noGrp="1"/>
          </p:cNvSpPr>
          <p:nvPr>
            <p:ph type="title"/>
          </p:nvPr>
        </p:nvSpPr>
        <p:spPr/>
        <p:txBody>
          <a:bodyPr/>
          <a:lstStyle/>
          <a:p>
            <a:r>
              <a:rPr lang="en-GB" dirty="0"/>
              <a:t>The AlphaFold3 pipeline introduces new modules </a:t>
            </a:r>
          </a:p>
        </p:txBody>
      </p:sp>
      <p:grpSp>
        <p:nvGrpSpPr>
          <p:cNvPr id="8" name="Group 7">
            <a:extLst>
              <a:ext uri="{FF2B5EF4-FFF2-40B4-BE49-F238E27FC236}">
                <a16:creationId xmlns:a16="http://schemas.microsoft.com/office/drawing/2014/main" id="{0541118B-B9EB-B94E-FE06-25A3EFDED31A}"/>
              </a:ext>
            </a:extLst>
          </p:cNvPr>
          <p:cNvGrpSpPr/>
          <p:nvPr/>
        </p:nvGrpSpPr>
        <p:grpSpPr>
          <a:xfrm>
            <a:off x="197817" y="2285196"/>
            <a:ext cx="11675253" cy="2740494"/>
            <a:chOff x="258373" y="2240512"/>
            <a:chExt cx="11675253" cy="2740494"/>
          </a:xfrm>
        </p:grpSpPr>
        <p:pic>
          <p:nvPicPr>
            <p:cNvPr id="6" name="Picture 5">
              <a:extLst>
                <a:ext uri="{FF2B5EF4-FFF2-40B4-BE49-F238E27FC236}">
                  <a16:creationId xmlns:a16="http://schemas.microsoft.com/office/drawing/2014/main" id="{DA03FA11-63E4-28B8-976A-661D78CA4AEC}"/>
                </a:ext>
              </a:extLst>
            </p:cNvPr>
            <p:cNvPicPr>
              <a:picLocks noChangeAspect="1"/>
            </p:cNvPicPr>
            <p:nvPr/>
          </p:nvPicPr>
          <p:blipFill>
            <a:blip r:embed="rId2"/>
            <a:stretch>
              <a:fillRect/>
            </a:stretch>
          </p:blipFill>
          <p:spPr>
            <a:xfrm>
              <a:off x="258373" y="2240512"/>
              <a:ext cx="11675253" cy="2740494"/>
            </a:xfrm>
            <a:prstGeom prst="rect">
              <a:avLst/>
            </a:prstGeom>
          </p:spPr>
        </p:pic>
        <p:sp>
          <p:nvSpPr>
            <p:cNvPr id="7" name="Rectangle 6">
              <a:extLst>
                <a:ext uri="{FF2B5EF4-FFF2-40B4-BE49-F238E27FC236}">
                  <a16:creationId xmlns:a16="http://schemas.microsoft.com/office/drawing/2014/main" id="{1C2175B9-EC2F-9778-1149-4CCB0077B3C7}"/>
                </a:ext>
              </a:extLst>
            </p:cNvPr>
            <p:cNvSpPr/>
            <p:nvPr/>
          </p:nvSpPr>
          <p:spPr>
            <a:xfrm>
              <a:off x="296726" y="2301139"/>
              <a:ext cx="248281" cy="236170"/>
            </a:xfrm>
            <a:prstGeom prst="rect">
              <a:avLst/>
            </a:prstGeom>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C0281DA9-3E2E-1045-9A0A-665AE03E198A}"/>
              </a:ext>
            </a:extLst>
          </p:cNvPr>
          <p:cNvSpPr/>
          <p:nvPr/>
        </p:nvSpPr>
        <p:spPr>
          <a:xfrm>
            <a:off x="1223237" y="3512265"/>
            <a:ext cx="1362516" cy="720620"/>
          </a:xfrm>
          <a:prstGeom prst="rect">
            <a:avLst/>
          </a:prstGeom>
          <a:solidFill>
            <a:srgbClr val="FFFF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27AB6-1131-F12F-7A24-FE1BC3B08939}"/>
              </a:ext>
            </a:extLst>
          </p:cNvPr>
          <p:cNvSpPr/>
          <p:nvPr/>
        </p:nvSpPr>
        <p:spPr>
          <a:xfrm>
            <a:off x="2585753" y="2864655"/>
            <a:ext cx="962845" cy="1786068"/>
          </a:xfrm>
          <a:prstGeom prst="rect">
            <a:avLst/>
          </a:prstGeom>
          <a:solidFill>
            <a:srgbClr val="FFFF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4B935D9-507B-F63F-3E96-45DB5CA19F44}"/>
              </a:ext>
            </a:extLst>
          </p:cNvPr>
          <p:cNvSpPr/>
          <p:nvPr/>
        </p:nvSpPr>
        <p:spPr>
          <a:xfrm>
            <a:off x="8084264" y="3429000"/>
            <a:ext cx="2658422" cy="1596690"/>
          </a:xfrm>
          <a:prstGeom prst="rect">
            <a:avLst/>
          </a:prstGeom>
          <a:solidFill>
            <a:srgbClr val="FFFF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A48F7D6-F063-059C-5BD9-BFE7748F38E1}"/>
              </a:ext>
            </a:extLst>
          </p:cNvPr>
          <p:cNvSpPr txBox="1"/>
          <p:nvPr/>
        </p:nvSpPr>
        <p:spPr>
          <a:xfrm>
            <a:off x="1026428" y="5459954"/>
            <a:ext cx="4081494" cy="646331"/>
          </a:xfrm>
          <a:prstGeom prst="rect">
            <a:avLst/>
          </a:prstGeom>
        </p:spPr>
        <p:txBody>
          <a:bodyPr wrap="square" rtlCol="0">
            <a:spAutoFit/>
          </a:bodyPr>
          <a:lstStyle/>
          <a:p>
            <a:pPr algn="l"/>
            <a:r>
              <a:rPr lang="en-GB" dirty="0">
                <a:solidFill>
                  <a:schemeClr val="accent5"/>
                </a:solidFill>
              </a:rPr>
              <a:t>Input embedder to combine and refine information from different biomolecules</a:t>
            </a:r>
          </a:p>
        </p:txBody>
      </p:sp>
      <p:sp>
        <p:nvSpPr>
          <p:cNvPr id="13" name="TextBox 12">
            <a:extLst>
              <a:ext uri="{FF2B5EF4-FFF2-40B4-BE49-F238E27FC236}">
                <a16:creationId xmlns:a16="http://schemas.microsoft.com/office/drawing/2014/main" id="{BD5B29C8-606A-7571-13A5-6D742F991D8C}"/>
              </a:ext>
            </a:extLst>
          </p:cNvPr>
          <p:cNvSpPr txBox="1"/>
          <p:nvPr/>
        </p:nvSpPr>
        <p:spPr>
          <a:xfrm>
            <a:off x="7084080" y="5445619"/>
            <a:ext cx="4081494" cy="369332"/>
          </a:xfrm>
          <a:prstGeom prst="rect">
            <a:avLst/>
          </a:prstGeom>
        </p:spPr>
        <p:txBody>
          <a:bodyPr wrap="square" rtlCol="0">
            <a:spAutoFit/>
          </a:bodyPr>
          <a:lstStyle/>
          <a:p>
            <a:pPr algn="l"/>
            <a:r>
              <a:rPr lang="en-GB" dirty="0">
                <a:solidFill>
                  <a:schemeClr val="accent5"/>
                </a:solidFill>
              </a:rPr>
              <a:t>Diffusion module (</a:t>
            </a:r>
            <a:r>
              <a:rPr lang="en-GB" dirty="0">
                <a:solidFill>
                  <a:schemeClr val="accent5"/>
                </a:solidFill>
                <a:sym typeface="Wingdings" panose="05000000000000000000" pitchFamily="2" charset="2"/>
              </a:rPr>
              <a:t>&lt;-&gt; Structure module)</a:t>
            </a:r>
            <a:endParaRPr lang="en-GB" dirty="0">
              <a:solidFill>
                <a:schemeClr val="accent5"/>
              </a:solidFill>
            </a:endParaRPr>
          </a:p>
        </p:txBody>
      </p:sp>
    </p:spTree>
    <p:extLst>
      <p:ext uri="{BB962C8B-B14F-4D97-AF65-F5344CB8AC3E}">
        <p14:creationId xmlns:p14="http://schemas.microsoft.com/office/powerpoint/2010/main" val="318664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CDC70-E463-40EF-B26C-20A157871FA1}"/>
              </a:ext>
            </a:extLst>
          </p:cNvPr>
          <p:cNvSpPr>
            <a:spLocks noGrp="1"/>
          </p:cNvSpPr>
          <p:nvPr>
            <p:ph type="title"/>
          </p:nvPr>
        </p:nvSpPr>
        <p:spPr>
          <a:xfrm>
            <a:off x="838200" y="365125"/>
            <a:ext cx="6713823" cy="1325563"/>
          </a:xfrm>
        </p:spPr>
        <p:txBody>
          <a:bodyPr/>
          <a:lstStyle/>
          <a:p>
            <a:r>
              <a:rPr lang="en-GB" dirty="0"/>
              <a:t>AlphaFold2 takes many training goals into account</a:t>
            </a:r>
            <a:endParaRPr lang="en-BE" dirty="0"/>
          </a:p>
        </p:txBody>
      </p:sp>
      <p:pic>
        <p:nvPicPr>
          <p:cNvPr id="13" name="Picture 12">
            <a:extLst>
              <a:ext uri="{FF2B5EF4-FFF2-40B4-BE49-F238E27FC236}">
                <a16:creationId xmlns:a16="http://schemas.microsoft.com/office/drawing/2014/main" id="{A3DE5AA3-D551-4EEE-9F9C-026EEF300D77}"/>
              </a:ext>
            </a:extLst>
          </p:cNvPr>
          <p:cNvPicPr>
            <a:picLocks noChangeAspect="1"/>
          </p:cNvPicPr>
          <p:nvPr/>
        </p:nvPicPr>
        <p:blipFill>
          <a:blip r:embed="rId2"/>
          <a:stretch>
            <a:fillRect/>
          </a:stretch>
        </p:blipFill>
        <p:spPr>
          <a:xfrm>
            <a:off x="368300" y="3429000"/>
            <a:ext cx="7308850" cy="2522700"/>
          </a:xfrm>
          <a:prstGeom prst="rect">
            <a:avLst/>
          </a:prstGeom>
        </p:spPr>
      </p:pic>
      <p:sp>
        <p:nvSpPr>
          <p:cNvPr id="8" name="TextBox 7">
            <a:extLst>
              <a:ext uri="{FF2B5EF4-FFF2-40B4-BE49-F238E27FC236}">
                <a16:creationId xmlns:a16="http://schemas.microsoft.com/office/drawing/2014/main" id="{0C695F5F-B8E5-4123-BFD3-380990118FDB}"/>
              </a:ext>
            </a:extLst>
          </p:cNvPr>
          <p:cNvSpPr txBox="1"/>
          <p:nvPr/>
        </p:nvSpPr>
        <p:spPr>
          <a:xfrm>
            <a:off x="7740650" y="324406"/>
            <a:ext cx="4083050" cy="674030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5A2A82"/>
                </a:solidFill>
                <a:effectLst/>
                <a:uLnTx/>
                <a:uFillTx/>
                <a:latin typeface="Corbel"/>
                <a:ea typeface="+mn-ea"/>
                <a:cs typeface="+mn-cs"/>
              </a:rPr>
              <a:t>Loss function </a:t>
            </a:r>
            <a:r>
              <a:rPr kumimoji="0" lang="en-GB" sz="1800" b="0" i="0" u="none" strike="noStrike" kern="1200" cap="none" spc="0" normalizeH="0" baseline="0" noProof="0" dirty="0">
                <a:ln>
                  <a:noFill/>
                </a:ln>
                <a:solidFill>
                  <a:srgbClr val="5A2A82"/>
                </a:solidFill>
                <a:effectLst/>
                <a:uLnTx/>
                <a:uFillTx/>
                <a:latin typeface="Corbel"/>
                <a:ea typeface="+mn-ea"/>
                <a:cs typeface="+mn-cs"/>
              </a:rPr>
              <a:t>contains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rPr>
              <a:t> </a:t>
            </a: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 </a:t>
            </a:r>
            <a:r>
              <a:rPr kumimoji="0" lang="en-GB" sz="1800" b="0" i="0" u="none" strike="noStrike" kern="1200" cap="none" spc="0" normalizeH="0" baseline="0" noProof="0" dirty="0">
                <a:ln>
                  <a:noFill/>
                </a:ln>
                <a:solidFill>
                  <a:srgbClr val="5A2A82"/>
                </a:solidFill>
                <a:effectLst/>
                <a:uLnTx/>
                <a:uFillTx/>
                <a:latin typeface="Corbel"/>
                <a:ea typeface="+mn-ea"/>
                <a:cs typeface="+mn-cs"/>
              </a:rPr>
              <a:t>Frame Aligned Point Error </a:t>
            </a: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 auxiliary losses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FAPE + torsion loss at intermediate structures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err="1">
                <a:ln>
                  <a:noFill/>
                </a:ln>
                <a:solidFill>
                  <a:srgbClr val="5A2A82"/>
                </a:solidFill>
                <a:effectLst/>
                <a:uLnTx/>
                <a:uFillTx/>
                <a:latin typeface="Corbel"/>
                <a:ea typeface="+mn-ea"/>
                <a:cs typeface="+mn-cs"/>
                <a:sym typeface="Wingdings" panose="05000000000000000000" pitchFamily="2" charset="2"/>
              </a:rPr>
              <a:t>distogram</a:t>
            </a: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 prediction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Masked MSA prediction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“Experimentally resolved” prediction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Structural violation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Predicted template modelling score (TM)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DB7B1"/>
                </a:solidFill>
                <a:effectLst/>
                <a:uLnTx/>
                <a:uFillTx/>
                <a:latin typeface="Corbel"/>
                <a:ea typeface="+mn-ea"/>
                <a:cs typeface="+mn-cs"/>
              </a:rPr>
              <a:t>Predicted local distance difference test (PLDDT) loss</a:t>
            </a: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FF681E"/>
                </a:solidFill>
                <a:effectLst/>
                <a:uLnTx/>
                <a:uFillTx/>
                <a:latin typeface="Corbel"/>
                <a:ea typeface="+mn-ea"/>
                <a:cs typeface="+mn-cs"/>
              </a:rPr>
              <a:t>Predicted aligned error (PAE)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srgbClr val="5A2A82"/>
              </a:solidFill>
              <a:effectLst/>
              <a:uLnTx/>
              <a:uFillTx/>
              <a:latin typeface="Corbel"/>
              <a:ea typeface="+mn-ea"/>
              <a:cs typeface="+mn-cs"/>
            </a:endParaRPr>
          </a:p>
        </p:txBody>
      </p:sp>
      <p:sp>
        <p:nvSpPr>
          <p:cNvPr id="7" name="Freeform: Shape 6">
            <a:extLst>
              <a:ext uri="{FF2B5EF4-FFF2-40B4-BE49-F238E27FC236}">
                <a16:creationId xmlns:a16="http://schemas.microsoft.com/office/drawing/2014/main" id="{EC8164F2-120B-2887-0C7F-0F1B9AC422C6}"/>
              </a:ext>
            </a:extLst>
          </p:cNvPr>
          <p:cNvSpPr/>
          <p:nvPr/>
        </p:nvSpPr>
        <p:spPr>
          <a:xfrm>
            <a:off x="6275810" y="2679144"/>
            <a:ext cx="506538" cy="840309"/>
          </a:xfrm>
          <a:custGeom>
            <a:avLst/>
            <a:gdLst>
              <a:gd name="connsiteX0" fmla="*/ 747686 w 747686"/>
              <a:gd name="connsiteY0" fmla="*/ 949930 h 949930"/>
              <a:gd name="connsiteX1" fmla="*/ 368791 w 747686"/>
              <a:gd name="connsiteY1" fmla="*/ 167 h 949930"/>
              <a:gd name="connsiteX2" fmla="*/ 0 w 747686"/>
              <a:gd name="connsiteY2" fmla="*/ 889307 h 949930"/>
            </a:gdLst>
            <a:ahLst/>
            <a:cxnLst>
              <a:cxn ang="0">
                <a:pos x="connsiteX0" y="connsiteY0"/>
              </a:cxn>
              <a:cxn ang="0">
                <a:pos x="connsiteX1" y="connsiteY1"/>
              </a:cxn>
              <a:cxn ang="0">
                <a:pos x="connsiteX2" y="connsiteY2"/>
              </a:cxn>
            </a:cxnLst>
            <a:rect l="l" t="t" r="r" b="b"/>
            <a:pathLst>
              <a:path w="747686" h="949930">
                <a:moveTo>
                  <a:pt x="747686" y="949930"/>
                </a:moveTo>
                <a:cubicBezTo>
                  <a:pt x="620545" y="480100"/>
                  <a:pt x="493405" y="10271"/>
                  <a:pt x="368791" y="167"/>
                </a:cubicBezTo>
                <a:cubicBezTo>
                  <a:pt x="244177" y="-9937"/>
                  <a:pt x="122088" y="439685"/>
                  <a:pt x="0" y="889307"/>
                </a:cubicBezTo>
              </a:path>
            </a:pathLst>
          </a:custGeom>
          <a:ln>
            <a:headEnd type="none" w="med" len="med"/>
            <a:tailEnd type="arrow" w="med" len="med"/>
          </a:ln>
        </p:spPr>
        <p:style>
          <a:lnRef idx="2">
            <a:schemeClr val="accent3"/>
          </a:lnRef>
          <a:fillRef idx="0">
            <a:schemeClr val="accent3"/>
          </a:fillRef>
          <a:effectRef idx="1">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B2944"/>
              </a:solidFill>
              <a:effectLst/>
              <a:uLnTx/>
              <a:uFillTx/>
              <a:latin typeface="Corbel"/>
              <a:ea typeface="+mn-ea"/>
              <a:cs typeface="+mn-cs"/>
            </a:endParaRPr>
          </a:p>
        </p:txBody>
      </p:sp>
      <p:sp>
        <p:nvSpPr>
          <p:cNvPr id="9" name="Freeform: Shape 8">
            <a:extLst>
              <a:ext uri="{FF2B5EF4-FFF2-40B4-BE49-F238E27FC236}">
                <a16:creationId xmlns:a16="http://schemas.microsoft.com/office/drawing/2014/main" id="{49039EE5-3339-D23B-4638-68919A39F017}"/>
              </a:ext>
            </a:extLst>
          </p:cNvPr>
          <p:cNvSpPr/>
          <p:nvPr/>
        </p:nvSpPr>
        <p:spPr>
          <a:xfrm>
            <a:off x="4644363" y="2602019"/>
            <a:ext cx="1494922" cy="840309"/>
          </a:xfrm>
          <a:custGeom>
            <a:avLst/>
            <a:gdLst>
              <a:gd name="connsiteX0" fmla="*/ 747686 w 747686"/>
              <a:gd name="connsiteY0" fmla="*/ 949930 h 949930"/>
              <a:gd name="connsiteX1" fmla="*/ 368791 w 747686"/>
              <a:gd name="connsiteY1" fmla="*/ 167 h 949930"/>
              <a:gd name="connsiteX2" fmla="*/ 0 w 747686"/>
              <a:gd name="connsiteY2" fmla="*/ 889307 h 949930"/>
            </a:gdLst>
            <a:ahLst/>
            <a:cxnLst>
              <a:cxn ang="0">
                <a:pos x="connsiteX0" y="connsiteY0"/>
              </a:cxn>
              <a:cxn ang="0">
                <a:pos x="connsiteX1" y="connsiteY1"/>
              </a:cxn>
              <a:cxn ang="0">
                <a:pos x="connsiteX2" y="connsiteY2"/>
              </a:cxn>
            </a:cxnLst>
            <a:rect l="l" t="t" r="r" b="b"/>
            <a:pathLst>
              <a:path w="747686" h="949930">
                <a:moveTo>
                  <a:pt x="747686" y="949930"/>
                </a:moveTo>
                <a:cubicBezTo>
                  <a:pt x="620545" y="480100"/>
                  <a:pt x="493405" y="10271"/>
                  <a:pt x="368791" y="167"/>
                </a:cubicBezTo>
                <a:cubicBezTo>
                  <a:pt x="244177" y="-9937"/>
                  <a:pt x="122088" y="439685"/>
                  <a:pt x="0" y="889307"/>
                </a:cubicBezTo>
              </a:path>
            </a:pathLst>
          </a:custGeom>
          <a:ln>
            <a:headEnd type="none" w="med" len="med"/>
            <a:tailEnd type="arrow" w="med" len="med"/>
          </a:ln>
        </p:spPr>
        <p:style>
          <a:lnRef idx="2">
            <a:schemeClr val="accent3"/>
          </a:lnRef>
          <a:fillRef idx="0">
            <a:schemeClr val="accent3"/>
          </a:fillRef>
          <a:effectRef idx="1">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B2944"/>
              </a:solidFill>
              <a:effectLst/>
              <a:uLnTx/>
              <a:uFillTx/>
              <a:latin typeface="Corbel"/>
              <a:ea typeface="+mn-ea"/>
              <a:cs typeface="+mn-cs"/>
            </a:endParaRPr>
          </a:p>
        </p:txBody>
      </p:sp>
      <p:pic>
        <p:nvPicPr>
          <p:cNvPr id="3074" name="Picture 2">
            <a:extLst>
              <a:ext uri="{FF2B5EF4-FFF2-40B4-BE49-F238E27FC236}">
                <a16:creationId xmlns:a16="http://schemas.microsoft.com/office/drawing/2014/main" id="{9A27E5EF-B3BB-4AC4-8E64-274B0440E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2262034"/>
            <a:ext cx="4152900" cy="3317406"/>
          </a:xfrm>
          <a:prstGeom prst="rect">
            <a:avLst/>
          </a:prstGeom>
          <a:noFill/>
          <a:ln w="57150">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E07EB49-5C1E-73DF-6B41-2A42BA8CD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17" r="8495"/>
          <a:stretch/>
        </p:blipFill>
        <p:spPr bwMode="auto">
          <a:xfrm>
            <a:off x="541967" y="3022173"/>
            <a:ext cx="9699713" cy="1584729"/>
          </a:xfrm>
          <a:prstGeom prst="rect">
            <a:avLst/>
          </a:prstGeom>
          <a:noFill/>
          <a:ln w="28575">
            <a:solidFill>
              <a:schemeClr val="accent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36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5029DDE-4679-1361-9A5C-2CE73B41B16B}"/>
              </a:ext>
            </a:extLst>
          </p:cNvPr>
          <p:cNvSpPr txBox="1">
            <a:spLocks/>
          </p:cNvSpPr>
          <p:nvPr/>
        </p:nvSpPr>
        <p:spPr>
          <a:xfrm>
            <a:off x="437702" y="1276473"/>
            <a:ext cx="9418642"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bg1"/>
                </a:solidFill>
                <a:latin typeface="Corbel" panose="020B0503020204020204" pitchFamily="34" charset="0"/>
                <a:ea typeface="+mj-ea"/>
                <a:cs typeface="+mj-cs"/>
              </a:defRPr>
            </a:lvl1pPr>
          </a:lstStyle>
          <a:p>
            <a:r>
              <a:rPr lang="en-GB"/>
              <a:t>Access to AlphaFold predictions</a:t>
            </a:r>
          </a:p>
        </p:txBody>
      </p:sp>
      <p:pic>
        <p:nvPicPr>
          <p:cNvPr id="6" name="Picture 2" descr="3D model cartoon laptop - TurboSquid 1276701">
            <a:extLst>
              <a:ext uri="{FF2B5EF4-FFF2-40B4-BE49-F238E27FC236}">
                <a16:creationId xmlns:a16="http://schemas.microsoft.com/office/drawing/2014/main" id="{8DA0281A-071E-E394-281D-801CCD9A1CA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17333" y1="63556" x2="20444" y2="63556"/>
                        <a14:foregroundMark x1="24889" y1="64444" x2="37778" y2="54667"/>
                        <a14:foregroundMark x1="22222" y1="58222" x2="36444" y2="54222"/>
                        <a14:foregroundMark x1="88444" y1="28000" x2="89333" y2="33778"/>
                      </a14:backgroundRemoval>
                    </a14:imgEffect>
                  </a14:imgLayer>
                </a14:imgProps>
              </a:ext>
              <a:ext uri="{28A0092B-C50C-407E-A947-70E740481C1C}">
                <a14:useLocalDpi xmlns:a14="http://schemas.microsoft.com/office/drawing/2010/main" val="0"/>
              </a:ext>
            </a:extLst>
          </a:blip>
          <a:srcRect/>
          <a:stretch>
            <a:fillRect/>
          </a:stretch>
        </p:blipFill>
        <p:spPr bwMode="auto">
          <a:xfrm>
            <a:off x="5873045" y="367406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A118EB71-9C4F-5F9E-1093-02CB47490B50}"/>
              </a:ext>
            </a:extLst>
          </p:cNvPr>
          <p:cNvSpPr/>
          <p:nvPr/>
        </p:nvSpPr>
        <p:spPr>
          <a:xfrm>
            <a:off x="5492169" y="3310416"/>
            <a:ext cx="3069203" cy="2870421"/>
          </a:xfrm>
          <a:prstGeom prst="mathMultiply">
            <a:avLst>
              <a:gd name="adj1" fmla="val 4323"/>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1BDC6E7-F87C-9A35-384F-30264BBC18F1}"/>
              </a:ext>
            </a:extLst>
          </p:cNvPr>
          <p:cNvSpPr txBox="1"/>
          <p:nvPr/>
        </p:nvSpPr>
        <p:spPr>
          <a:xfrm>
            <a:off x="3435407" y="5257507"/>
            <a:ext cx="2937469" cy="923330"/>
          </a:xfrm>
          <a:prstGeom prst="rect">
            <a:avLst/>
          </a:prstGeom>
        </p:spPr>
        <p:txBody>
          <a:bodyPr wrap="square" rtlCol="0">
            <a:spAutoFit/>
          </a:bodyPr>
          <a:lstStyle/>
          <a:p>
            <a:pPr marL="285750" indent="-285750" algn="l">
              <a:buFontTx/>
              <a:buChar char="-"/>
            </a:pPr>
            <a:r>
              <a:rPr lang="en-GB">
                <a:solidFill>
                  <a:schemeClr val="bg2">
                    <a:lumMod val="85000"/>
                  </a:schemeClr>
                </a:solidFill>
              </a:rPr>
              <a:t>Memory (RAM)</a:t>
            </a:r>
          </a:p>
          <a:p>
            <a:pPr marL="285750" indent="-285750" algn="l">
              <a:buFontTx/>
              <a:buChar char="-"/>
            </a:pPr>
            <a:r>
              <a:rPr lang="en-GB">
                <a:solidFill>
                  <a:schemeClr val="bg2">
                    <a:lumMod val="85000"/>
                  </a:schemeClr>
                </a:solidFill>
              </a:rPr>
              <a:t>GPUs</a:t>
            </a:r>
          </a:p>
          <a:p>
            <a:pPr marL="285750" indent="-285750" algn="l">
              <a:buFontTx/>
              <a:buChar char="-"/>
            </a:pPr>
            <a:r>
              <a:rPr lang="en-GB">
                <a:solidFill>
                  <a:schemeClr val="bg2">
                    <a:lumMod val="85000"/>
                  </a:schemeClr>
                </a:solidFill>
              </a:rPr>
              <a:t>Huge databases (~2.2 TB)</a:t>
            </a:r>
          </a:p>
        </p:txBody>
      </p:sp>
    </p:spTree>
    <p:extLst>
      <p:ext uri="{BB962C8B-B14F-4D97-AF65-F5344CB8AC3E}">
        <p14:creationId xmlns:p14="http://schemas.microsoft.com/office/powerpoint/2010/main" val="3114693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9C9ADA77-B1C3-FF21-EAFB-4C58B7BF7E63}"/>
              </a:ext>
            </a:extLst>
          </p:cNvPr>
          <p:cNvSpPr/>
          <p:nvPr/>
        </p:nvSpPr>
        <p:spPr>
          <a:xfrm>
            <a:off x="6165589" y="3940413"/>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0107DAE3-49CF-2E3D-8812-6143E3D611D4}"/>
              </a:ext>
            </a:extLst>
          </p:cNvPr>
          <p:cNvSpPr/>
          <p:nvPr/>
        </p:nvSpPr>
        <p:spPr>
          <a:xfrm>
            <a:off x="6165589" y="1690688"/>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4C286D9-E4A6-4CC8-87B2-4E25ECBAE4B1}"/>
              </a:ext>
            </a:extLst>
          </p:cNvPr>
          <p:cNvSpPr>
            <a:spLocks noGrp="1"/>
          </p:cNvSpPr>
          <p:nvPr>
            <p:ph type="title"/>
          </p:nvPr>
        </p:nvSpPr>
        <p:spPr/>
        <p:txBody>
          <a:bodyPr/>
          <a:lstStyle/>
          <a:p>
            <a:r>
              <a:rPr lang="en-GB" dirty="0"/>
              <a:t>AlphaFold available via multiple sources</a:t>
            </a:r>
          </a:p>
        </p:txBody>
      </p:sp>
      <p:sp>
        <p:nvSpPr>
          <p:cNvPr id="9" name="Rectangle: Rounded Corners 8">
            <a:extLst>
              <a:ext uri="{FF2B5EF4-FFF2-40B4-BE49-F238E27FC236}">
                <a16:creationId xmlns:a16="http://schemas.microsoft.com/office/drawing/2014/main" id="{E6BE6ABC-B890-4B8F-AC5D-CCA472CCAD04}"/>
              </a:ext>
            </a:extLst>
          </p:cNvPr>
          <p:cNvSpPr/>
          <p:nvPr/>
        </p:nvSpPr>
        <p:spPr>
          <a:xfrm>
            <a:off x="800184" y="3940413"/>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5122" name="Picture 2" descr="How to start with GitHub and contribute to the open source | by raviteja  yamsani | Medium">
            <a:extLst>
              <a:ext uri="{FF2B5EF4-FFF2-40B4-BE49-F238E27FC236}">
                <a16:creationId xmlns:a16="http://schemas.microsoft.com/office/drawing/2014/main" id="{091FFF1C-1C55-4672-B2E0-9309B20AB8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07"/>
          <a:stretch/>
        </p:blipFill>
        <p:spPr bwMode="auto">
          <a:xfrm>
            <a:off x="1157131" y="4216905"/>
            <a:ext cx="2433354" cy="1590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0DEEF3-32ED-48FD-B0B2-C66CDD8727CA}"/>
              </a:ext>
            </a:extLst>
          </p:cNvPr>
          <p:cNvPicPr>
            <a:picLocks noChangeAspect="1"/>
          </p:cNvPicPr>
          <p:nvPr/>
        </p:nvPicPr>
        <p:blipFill>
          <a:blip r:embed="rId3"/>
          <a:stretch>
            <a:fillRect/>
          </a:stretch>
        </p:blipFill>
        <p:spPr>
          <a:xfrm>
            <a:off x="3188836" y="4699269"/>
            <a:ext cx="2552767" cy="625945"/>
          </a:xfrm>
          <a:prstGeom prst="rect">
            <a:avLst/>
          </a:prstGeom>
        </p:spPr>
      </p:pic>
      <p:sp>
        <p:nvSpPr>
          <p:cNvPr id="10" name="TextBox 9">
            <a:extLst>
              <a:ext uri="{FF2B5EF4-FFF2-40B4-BE49-F238E27FC236}">
                <a16:creationId xmlns:a16="http://schemas.microsoft.com/office/drawing/2014/main" id="{EC13D382-196F-4732-BC16-2FE8776CFC7C}"/>
              </a:ext>
            </a:extLst>
          </p:cNvPr>
          <p:cNvSpPr txBox="1"/>
          <p:nvPr/>
        </p:nvSpPr>
        <p:spPr>
          <a:xfrm>
            <a:off x="942444" y="4054322"/>
            <a:ext cx="469128" cy="461665"/>
          </a:xfrm>
          <a:prstGeom prst="rect">
            <a:avLst/>
          </a:prstGeom>
        </p:spPr>
        <p:txBody>
          <a:bodyPr wrap="square" rtlCol="0">
            <a:spAutoFit/>
          </a:bodyPr>
          <a:lstStyle/>
          <a:p>
            <a:pPr algn="l"/>
            <a:r>
              <a:rPr lang="en-GB" sz="2400">
                <a:solidFill>
                  <a:schemeClr val="accent5"/>
                </a:solidFill>
              </a:rPr>
              <a:t>3.</a:t>
            </a:r>
          </a:p>
        </p:txBody>
      </p:sp>
      <p:sp>
        <p:nvSpPr>
          <p:cNvPr id="14" name="Rectangle: Rounded Corners 13">
            <a:extLst>
              <a:ext uri="{FF2B5EF4-FFF2-40B4-BE49-F238E27FC236}">
                <a16:creationId xmlns:a16="http://schemas.microsoft.com/office/drawing/2014/main" id="{CD4C87CA-171B-4058-8637-DC7AA34173C4}"/>
              </a:ext>
            </a:extLst>
          </p:cNvPr>
          <p:cNvSpPr/>
          <p:nvPr/>
        </p:nvSpPr>
        <p:spPr>
          <a:xfrm>
            <a:off x="800185" y="1690688"/>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0C327F45-65B9-47AA-9347-07963D1853F8}"/>
              </a:ext>
            </a:extLst>
          </p:cNvPr>
          <p:cNvPicPr>
            <a:picLocks noChangeAspect="1"/>
          </p:cNvPicPr>
          <p:nvPr/>
        </p:nvPicPr>
        <p:blipFill>
          <a:blip r:embed="rId4"/>
          <a:stretch>
            <a:fillRect/>
          </a:stretch>
        </p:blipFill>
        <p:spPr>
          <a:xfrm>
            <a:off x="942446" y="2202251"/>
            <a:ext cx="4879200" cy="1384898"/>
          </a:xfrm>
          <a:prstGeom prst="rect">
            <a:avLst/>
          </a:prstGeom>
        </p:spPr>
      </p:pic>
      <p:sp>
        <p:nvSpPr>
          <p:cNvPr id="15" name="TextBox 14">
            <a:extLst>
              <a:ext uri="{FF2B5EF4-FFF2-40B4-BE49-F238E27FC236}">
                <a16:creationId xmlns:a16="http://schemas.microsoft.com/office/drawing/2014/main" id="{81A31DA4-C3C2-4FA1-8B3F-AFFB30BE04EA}"/>
              </a:ext>
            </a:extLst>
          </p:cNvPr>
          <p:cNvSpPr txBox="1"/>
          <p:nvPr/>
        </p:nvSpPr>
        <p:spPr>
          <a:xfrm>
            <a:off x="944222" y="1740586"/>
            <a:ext cx="469128" cy="461665"/>
          </a:xfrm>
          <a:prstGeom prst="rect">
            <a:avLst/>
          </a:prstGeom>
        </p:spPr>
        <p:txBody>
          <a:bodyPr wrap="square" rtlCol="0">
            <a:spAutoFit/>
          </a:bodyPr>
          <a:lstStyle/>
          <a:p>
            <a:pPr algn="l"/>
            <a:r>
              <a:rPr lang="en-GB" sz="2400">
                <a:solidFill>
                  <a:schemeClr val="accent5"/>
                </a:solidFill>
              </a:rPr>
              <a:t>1.</a:t>
            </a:r>
          </a:p>
        </p:txBody>
      </p:sp>
      <p:pic>
        <p:nvPicPr>
          <p:cNvPr id="17" name="Picture 16" descr="Logo&#10;&#10;Description automatically generated">
            <a:extLst>
              <a:ext uri="{FF2B5EF4-FFF2-40B4-BE49-F238E27FC236}">
                <a16:creationId xmlns:a16="http://schemas.microsoft.com/office/drawing/2014/main" id="{9D174069-35F5-2038-953C-51BE87E2E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1611" y="2156017"/>
            <a:ext cx="2179281" cy="1453563"/>
          </a:xfrm>
          <a:prstGeom prst="rect">
            <a:avLst/>
          </a:prstGeom>
        </p:spPr>
      </p:pic>
      <p:pic>
        <p:nvPicPr>
          <p:cNvPr id="18" name="Picture 4">
            <a:extLst>
              <a:ext uri="{FF2B5EF4-FFF2-40B4-BE49-F238E27FC236}">
                <a16:creationId xmlns:a16="http://schemas.microsoft.com/office/drawing/2014/main" id="{19A30438-0748-4F12-3830-FBB521DAD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2282" y="1736347"/>
            <a:ext cx="1445393" cy="142429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1F0ECF9-F731-7BA1-393C-1396F4D28260}"/>
              </a:ext>
            </a:extLst>
          </p:cNvPr>
          <p:cNvSpPr txBox="1"/>
          <p:nvPr/>
        </p:nvSpPr>
        <p:spPr>
          <a:xfrm>
            <a:off x="9135810" y="3160639"/>
            <a:ext cx="2021903" cy="400110"/>
          </a:xfrm>
          <a:prstGeom prst="rect">
            <a:avLst/>
          </a:prstGeom>
        </p:spPr>
        <p:txBody>
          <a:bodyPr wrap="square" rtlCol="0">
            <a:spAutoFit/>
          </a:bodyPr>
          <a:lstStyle/>
          <a:p>
            <a:pPr algn="l"/>
            <a:r>
              <a:rPr lang="en-GB" sz="2000" b="1" dirty="0" err="1">
                <a:solidFill>
                  <a:srgbClr val="D71C12"/>
                </a:solidFill>
              </a:rPr>
              <a:t>ColabFold</a:t>
            </a:r>
            <a:endParaRPr lang="en-GB" sz="2000" b="1" dirty="0">
              <a:solidFill>
                <a:srgbClr val="D71C12"/>
              </a:solidFill>
            </a:endParaRPr>
          </a:p>
        </p:txBody>
      </p:sp>
      <p:sp>
        <p:nvSpPr>
          <p:cNvPr id="22" name="TextBox 21">
            <a:extLst>
              <a:ext uri="{FF2B5EF4-FFF2-40B4-BE49-F238E27FC236}">
                <a16:creationId xmlns:a16="http://schemas.microsoft.com/office/drawing/2014/main" id="{8A37798B-FFBF-F394-FE8A-4067C6AF7D97}"/>
              </a:ext>
            </a:extLst>
          </p:cNvPr>
          <p:cNvSpPr txBox="1"/>
          <p:nvPr/>
        </p:nvSpPr>
        <p:spPr>
          <a:xfrm>
            <a:off x="6343192" y="1736347"/>
            <a:ext cx="469128" cy="461665"/>
          </a:xfrm>
          <a:prstGeom prst="rect">
            <a:avLst/>
          </a:prstGeom>
        </p:spPr>
        <p:txBody>
          <a:bodyPr wrap="square" rtlCol="0">
            <a:spAutoFit/>
          </a:bodyPr>
          <a:lstStyle/>
          <a:p>
            <a:pPr algn="l"/>
            <a:r>
              <a:rPr lang="en-GB" sz="2400">
                <a:solidFill>
                  <a:schemeClr val="accent5"/>
                </a:solidFill>
              </a:rPr>
              <a:t>2.</a:t>
            </a:r>
          </a:p>
        </p:txBody>
      </p:sp>
      <p:sp>
        <p:nvSpPr>
          <p:cNvPr id="24" name="TextBox 23">
            <a:extLst>
              <a:ext uri="{FF2B5EF4-FFF2-40B4-BE49-F238E27FC236}">
                <a16:creationId xmlns:a16="http://schemas.microsoft.com/office/drawing/2014/main" id="{91A7DAF7-FC17-A7CB-4040-70363D9100C0}"/>
              </a:ext>
            </a:extLst>
          </p:cNvPr>
          <p:cNvSpPr txBox="1"/>
          <p:nvPr/>
        </p:nvSpPr>
        <p:spPr>
          <a:xfrm>
            <a:off x="6343192" y="3986071"/>
            <a:ext cx="469128" cy="461665"/>
          </a:xfrm>
          <a:prstGeom prst="rect">
            <a:avLst/>
          </a:prstGeom>
        </p:spPr>
        <p:txBody>
          <a:bodyPr wrap="square" rtlCol="0">
            <a:spAutoFit/>
          </a:bodyPr>
          <a:lstStyle/>
          <a:p>
            <a:pPr algn="l"/>
            <a:r>
              <a:rPr lang="en-GB" sz="2400" dirty="0">
                <a:solidFill>
                  <a:schemeClr val="accent5"/>
                </a:solidFill>
              </a:rPr>
              <a:t>4.</a:t>
            </a:r>
          </a:p>
        </p:txBody>
      </p:sp>
      <p:sp>
        <p:nvSpPr>
          <p:cNvPr id="25" name="TextBox 24">
            <a:extLst>
              <a:ext uri="{FF2B5EF4-FFF2-40B4-BE49-F238E27FC236}">
                <a16:creationId xmlns:a16="http://schemas.microsoft.com/office/drawing/2014/main" id="{93AEA4A9-BED7-8B66-4BFD-977D76222EBD}"/>
              </a:ext>
            </a:extLst>
          </p:cNvPr>
          <p:cNvSpPr txBox="1"/>
          <p:nvPr/>
        </p:nvSpPr>
        <p:spPr>
          <a:xfrm>
            <a:off x="5071935" y="1761803"/>
            <a:ext cx="787232" cy="369332"/>
          </a:xfrm>
          <a:prstGeom prst="rect">
            <a:avLst/>
          </a:prstGeom>
        </p:spPr>
        <p:txBody>
          <a:bodyPr wrap="square" rtlCol="0">
            <a:spAutoFit/>
          </a:bodyPr>
          <a:lstStyle/>
          <a:p>
            <a:pPr algn="l"/>
            <a:r>
              <a:rPr lang="en-GB" b="1" dirty="0">
                <a:solidFill>
                  <a:schemeClr val="accent5"/>
                </a:solidFill>
              </a:rPr>
              <a:t>(AF2)</a:t>
            </a:r>
          </a:p>
        </p:txBody>
      </p:sp>
      <p:sp>
        <p:nvSpPr>
          <p:cNvPr id="26" name="TextBox 25">
            <a:extLst>
              <a:ext uri="{FF2B5EF4-FFF2-40B4-BE49-F238E27FC236}">
                <a16:creationId xmlns:a16="http://schemas.microsoft.com/office/drawing/2014/main" id="{697F1D92-985E-D370-6F34-BFF8584F394C}"/>
              </a:ext>
            </a:extLst>
          </p:cNvPr>
          <p:cNvSpPr txBox="1"/>
          <p:nvPr/>
        </p:nvSpPr>
        <p:spPr>
          <a:xfrm>
            <a:off x="10581439" y="1761803"/>
            <a:ext cx="787232" cy="369332"/>
          </a:xfrm>
          <a:prstGeom prst="rect">
            <a:avLst/>
          </a:prstGeom>
        </p:spPr>
        <p:txBody>
          <a:bodyPr wrap="square" rtlCol="0">
            <a:spAutoFit/>
          </a:bodyPr>
          <a:lstStyle/>
          <a:p>
            <a:pPr algn="l"/>
            <a:r>
              <a:rPr lang="en-GB" b="1" dirty="0">
                <a:solidFill>
                  <a:schemeClr val="accent5"/>
                </a:solidFill>
              </a:rPr>
              <a:t>(AF2)</a:t>
            </a:r>
          </a:p>
        </p:txBody>
      </p:sp>
      <p:sp>
        <p:nvSpPr>
          <p:cNvPr id="27" name="TextBox 26">
            <a:extLst>
              <a:ext uri="{FF2B5EF4-FFF2-40B4-BE49-F238E27FC236}">
                <a16:creationId xmlns:a16="http://schemas.microsoft.com/office/drawing/2014/main" id="{10B592A5-84BF-F954-E791-CD8828795E79}"/>
              </a:ext>
            </a:extLst>
          </p:cNvPr>
          <p:cNvSpPr txBox="1"/>
          <p:nvPr/>
        </p:nvSpPr>
        <p:spPr>
          <a:xfrm>
            <a:off x="5071935" y="4011528"/>
            <a:ext cx="787232" cy="369332"/>
          </a:xfrm>
          <a:prstGeom prst="rect">
            <a:avLst/>
          </a:prstGeom>
        </p:spPr>
        <p:txBody>
          <a:bodyPr wrap="square" rtlCol="0">
            <a:spAutoFit/>
          </a:bodyPr>
          <a:lstStyle/>
          <a:p>
            <a:pPr algn="l"/>
            <a:r>
              <a:rPr lang="en-GB" b="1" dirty="0">
                <a:solidFill>
                  <a:schemeClr val="accent5"/>
                </a:solidFill>
              </a:rPr>
              <a:t>(AF2)</a:t>
            </a:r>
          </a:p>
        </p:txBody>
      </p:sp>
      <p:sp>
        <p:nvSpPr>
          <p:cNvPr id="28" name="TextBox 27">
            <a:extLst>
              <a:ext uri="{FF2B5EF4-FFF2-40B4-BE49-F238E27FC236}">
                <a16:creationId xmlns:a16="http://schemas.microsoft.com/office/drawing/2014/main" id="{EB548674-641B-6492-822E-BAD69CB776A5}"/>
              </a:ext>
            </a:extLst>
          </p:cNvPr>
          <p:cNvSpPr txBox="1"/>
          <p:nvPr/>
        </p:nvSpPr>
        <p:spPr>
          <a:xfrm>
            <a:off x="10564142" y="4001663"/>
            <a:ext cx="787232" cy="369332"/>
          </a:xfrm>
          <a:prstGeom prst="rect">
            <a:avLst/>
          </a:prstGeom>
        </p:spPr>
        <p:txBody>
          <a:bodyPr wrap="square" rtlCol="0">
            <a:spAutoFit/>
          </a:bodyPr>
          <a:lstStyle/>
          <a:p>
            <a:pPr algn="l"/>
            <a:r>
              <a:rPr lang="en-GB" b="1" dirty="0">
                <a:solidFill>
                  <a:schemeClr val="accent5"/>
                </a:solidFill>
              </a:rPr>
              <a:t>(AF3)</a:t>
            </a:r>
          </a:p>
        </p:txBody>
      </p:sp>
      <p:pic>
        <p:nvPicPr>
          <p:cNvPr id="30" name="Picture 29">
            <a:extLst>
              <a:ext uri="{FF2B5EF4-FFF2-40B4-BE49-F238E27FC236}">
                <a16:creationId xmlns:a16="http://schemas.microsoft.com/office/drawing/2014/main" id="{DDEF6B54-5E1A-97CE-DA2C-5A41DC87ED21}"/>
              </a:ext>
            </a:extLst>
          </p:cNvPr>
          <p:cNvPicPr>
            <a:picLocks noChangeAspect="1"/>
          </p:cNvPicPr>
          <p:nvPr/>
        </p:nvPicPr>
        <p:blipFill>
          <a:blip r:embed="rId7"/>
          <a:stretch>
            <a:fillRect/>
          </a:stretch>
        </p:blipFill>
        <p:spPr>
          <a:xfrm>
            <a:off x="6915763" y="4173910"/>
            <a:ext cx="3544936" cy="1633670"/>
          </a:xfrm>
          <a:prstGeom prst="rect">
            <a:avLst/>
          </a:prstGeom>
        </p:spPr>
      </p:pic>
    </p:spTree>
    <p:extLst>
      <p:ext uri="{BB962C8B-B14F-4D97-AF65-F5344CB8AC3E}">
        <p14:creationId xmlns:p14="http://schemas.microsoft.com/office/powerpoint/2010/main" val="84471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4E32-9AEB-4316-BBC6-E5F868CD02DC}"/>
              </a:ext>
            </a:extLst>
          </p:cNvPr>
          <p:cNvSpPr>
            <a:spLocks noGrp="1"/>
          </p:cNvSpPr>
          <p:nvPr>
            <p:ph type="title"/>
          </p:nvPr>
        </p:nvSpPr>
        <p:spPr/>
        <p:txBody>
          <a:bodyPr/>
          <a:lstStyle/>
          <a:p>
            <a:r>
              <a:rPr lang="en-GB" err="1"/>
              <a:t>AlphaFoldDB</a:t>
            </a:r>
            <a:r>
              <a:rPr lang="en-GB"/>
              <a:t> </a:t>
            </a:r>
            <a:r>
              <a:rPr lang="en-GB" sz="1400"/>
              <a:t>(alphafold.ebi.ac.uk)</a:t>
            </a:r>
            <a:endParaRPr lang="en-GB"/>
          </a:p>
        </p:txBody>
      </p:sp>
      <p:pic>
        <p:nvPicPr>
          <p:cNvPr id="5" name="Picture 4">
            <a:extLst>
              <a:ext uri="{FF2B5EF4-FFF2-40B4-BE49-F238E27FC236}">
                <a16:creationId xmlns:a16="http://schemas.microsoft.com/office/drawing/2014/main" id="{CA66B07C-8E14-45B3-99C2-13A17444BABB}"/>
              </a:ext>
            </a:extLst>
          </p:cNvPr>
          <p:cNvPicPr>
            <a:picLocks noChangeAspect="1"/>
          </p:cNvPicPr>
          <p:nvPr/>
        </p:nvPicPr>
        <p:blipFill>
          <a:blip r:embed="rId2"/>
          <a:stretch>
            <a:fillRect/>
          </a:stretch>
        </p:blipFill>
        <p:spPr>
          <a:xfrm>
            <a:off x="4937762" y="1690688"/>
            <a:ext cx="6846028" cy="4711148"/>
          </a:xfrm>
          <a:prstGeom prst="rect">
            <a:avLst/>
          </a:prstGeom>
          <a:ln w="12700" cap="sq">
            <a:solidFill>
              <a:schemeClr val="tx1"/>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0EC25F3D-4F90-4839-A86A-23A22F6A4B32}"/>
              </a:ext>
            </a:extLst>
          </p:cNvPr>
          <p:cNvSpPr txBox="1"/>
          <p:nvPr/>
        </p:nvSpPr>
        <p:spPr>
          <a:xfrm>
            <a:off x="612250" y="2304990"/>
            <a:ext cx="4079019" cy="3139321"/>
          </a:xfrm>
          <a:prstGeom prst="rect">
            <a:avLst/>
          </a:prstGeom>
        </p:spPr>
        <p:txBody>
          <a:bodyPr wrap="square" rtlCol="0">
            <a:spAutoFit/>
          </a:bodyPr>
          <a:lstStyle/>
          <a:p>
            <a:pPr algn="l"/>
            <a:r>
              <a:rPr lang="en-GB">
                <a:solidFill>
                  <a:schemeClr val="accent5"/>
                </a:solidFill>
              </a:rPr>
              <a:t>Predicted monomer structures</a:t>
            </a:r>
          </a:p>
          <a:p>
            <a:pPr algn="l"/>
            <a:endParaRPr lang="en-GB">
              <a:solidFill>
                <a:schemeClr val="accent5"/>
              </a:solidFill>
            </a:endParaRPr>
          </a:p>
          <a:p>
            <a:pPr algn="l"/>
            <a:r>
              <a:rPr lang="en-GB">
                <a:solidFill>
                  <a:schemeClr val="accent5"/>
                </a:solidFill>
              </a:rPr>
              <a:t>Coverage: </a:t>
            </a:r>
          </a:p>
          <a:p>
            <a:pPr algn="l"/>
            <a:r>
              <a:rPr lang="en-GB">
                <a:solidFill>
                  <a:schemeClr val="accent5"/>
                </a:solidFill>
              </a:rPr>
              <a:t>~ full </a:t>
            </a:r>
            <a:r>
              <a:rPr lang="en-GB" err="1">
                <a:solidFill>
                  <a:schemeClr val="accent5"/>
                </a:solidFill>
              </a:rPr>
              <a:t>UniProt</a:t>
            </a:r>
            <a:endParaRPr lang="en-GB">
              <a:solidFill>
                <a:schemeClr val="accent5"/>
              </a:solidFill>
            </a:endParaRPr>
          </a:p>
          <a:p>
            <a:pPr algn="l"/>
            <a:r>
              <a:rPr lang="en-GB">
                <a:solidFill>
                  <a:schemeClr val="accent5"/>
                </a:solidFill>
              </a:rPr>
              <a:t>200 million proteins from 1 million species</a:t>
            </a:r>
          </a:p>
          <a:p>
            <a:pPr algn="l"/>
            <a:endParaRPr lang="en-GB">
              <a:solidFill>
                <a:schemeClr val="accent5"/>
              </a:solidFill>
            </a:endParaRPr>
          </a:p>
          <a:p>
            <a:r>
              <a:rPr lang="en-GB">
                <a:solidFill>
                  <a:schemeClr val="accent5"/>
                </a:solidFill>
              </a:rPr>
              <a:t>16 &lt; length &lt; 2700 (</a:t>
            </a:r>
            <a:r>
              <a:rPr lang="en-GB" err="1">
                <a:solidFill>
                  <a:schemeClr val="accent5"/>
                </a:solidFill>
              </a:rPr>
              <a:t>SwissProt</a:t>
            </a:r>
            <a:r>
              <a:rPr lang="en-GB">
                <a:solidFill>
                  <a:schemeClr val="accent5"/>
                </a:solidFill>
              </a:rPr>
              <a:t>)</a:t>
            </a:r>
          </a:p>
          <a:p>
            <a:r>
              <a:rPr lang="en-GB">
                <a:solidFill>
                  <a:schemeClr val="accent5"/>
                </a:solidFill>
              </a:rPr>
              <a:t>16 &lt; length &lt; 1280 (rest of </a:t>
            </a:r>
            <a:r>
              <a:rPr lang="en-GB" err="1">
                <a:solidFill>
                  <a:schemeClr val="accent5"/>
                </a:solidFill>
              </a:rPr>
              <a:t>UniProt</a:t>
            </a:r>
            <a:r>
              <a:rPr lang="en-GB">
                <a:solidFill>
                  <a:schemeClr val="accent5"/>
                </a:solidFill>
              </a:rPr>
              <a:t>)</a:t>
            </a:r>
          </a:p>
          <a:p>
            <a:pPr algn="l"/>
            <a:endParaRPr lang="en-GB">
              <a:solidFill>
                <a:schemeClr val="accent5"/>
              </a:solidFill>
            </a:endParaRPr>
          </a:p>
          <a:p>
            <a:pPr algn="l"/>
            <a:r>
              <a:rPr lang="en-GB">
                <a:solidFill>
                  <a:schemeClr val="accent5"/>
                </a:solidFill>
              </a:rPr>
              <a:t>! No multimers !</a:t>
            </a:r>
          </a:p>
        </p:txBody>
      </p:sp>
    </p:spTree>
    <p:extLst>
      <p:ext uri="{BB962C8B-B14F-4D97-AF65-F5344CB8AC3E}">
        <p14:creationId xmlns:p14="http://schemas.microsoft.com/office/powerpoint/2010/main" val="2783380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0742-4512-4E02-9C83-3C355B890850}"/>
              </a:ext>
            </a:extLst>
          </p:cNvPr>
          <p:cNvSpPr>
            <a:spLocks noGrp="1"/>
          </p:cNvSpPr>
          <p:nvPr>
            <p:ph type="title"/>
          </p:nvPr>
        </p:nvSpPr>
        <p:spPr/>
        <p:txBody>
          <a:bodyPr/>
          <a:lstStyle/>
          <a:p>
            <a:r>
              <a:rPr lang="en-GB" err="1"/>
              <a:t>AlphaFold</a:t>
            </a:r>
            <a:r>
              <a:rPr lang="en-GB"/>
              <a:t>: Official Google </a:t>
            </a:r>
            <a:r>
              <a:rPr lang="en-GB" err="1"/>
              <a:t>Colab</a:t>
            </a:r>
            <a:endParaRPr lang="en-BE"/>
          </a:p>
        </p:txBody>
      </p:sp>
      <p:grpSp>
        <p:nvGrpSpPr>
          <p:cNvPr id="9" name="Group 8">
            <a:extLst>
              <a:ext uri="{FF2B5EF4-FFF2-40B4-BE49-F238E27FC236}">
                <a16:creationId xmlns:a16="http://schemas.microsoft.com/office/drawing/2014/main" id="{F08E1C01-1DA3-4D2A-8E8D-4C6E8727F2E3}"/>
              </a:ext>
            </a:extLst>
          </p:cNvPr>
          <p:cNvGrpSpPr/>
          <p:nvPr/>
        </p:nvGrpSpPr>
        <p:grpSpPr>
          <a:xfrm>
            <a:off x="19051" y="5524500"/>
            <a:ext cx="12087225" cy="1304972"/>
            <a:chOff x="19051" y="5524500"/>
            <a:chExt cx="12087225" cy="1304972"/>
          </a:xfrm>
        </p:grpSpPr>
        <p:sp>
          <p:nvSpPr>
            <p:cNvPr id="8" name="Rectangle 7">
              <a:extLst>
                <a:ext uri="{FF2B5EF4-FFF2-40B4-BE49-F238E27FC236}">
                  <a16:creationId xmlns:a16="http://schemas.microsoft.com/office/drawing/2014/main" id="{11AF18C5-D1E5-4378-ACCA-15FE6FDC294A}"/>
                </a:ext>
              </a:extLst>
            </p:cNvPr>
            <p:cNvSpPr/>
            <p:nvPr/>
          </p:nvSpPr>
          <p:spPr>
            <a:xfrm>
              <a:off x="19051" y="5524500"/>
              <a:ext cx="12087225" cy="1228725"/>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5A0F4C60-203E-408B-AD58-68E5A60C992A}"/>
                </a:ext>
              </a:extLst>
            </p:cNvPr>
            <p:cNvSpPr txBox="1"/>
            <p:nvPr/>
          </p:nvSpPr>
          <p:spPr>
            <a:xfrm>
              <a:off x="3219451" y="6567862"/>
              <a:ext cx="8886825" cy="261610"/>
            </a:xfrm>
            <a:prstGeom prst="rect">
              <a:avLst/>
            </a:prstGeom>
            <a:noFill/>
          </p:spPr>
          <p:txBody>
            <a:bodyPr wrap="square">
              <a:spAutoFit/>
            </a:bodyPr>
            <a:lstStyle/>
            <a:p>
              <a:pPr algn="r"/>
              <a:r>
                <a:rPr lang="en-BE" sz="1100">
                  <a:solidFill>
                    <a:schemeClr val="accent6">
                      <a:lumMod val="65000"/>
                    </a:schemeClr>
                  </a:solidFill>
                </a:rPr>
                <a:t>https://colab.research.google.com/github/deepmind/alphafold/blob/main/notebooks/AlphaFold.ipynb</a:t>
              </a:r>
            </a:p>
          </p:txBody>
        </p:sp>
      </p:grpSp>
      <p:pic>
        <p:nvPicPr>
          <p:cNvPr id="7" name="Picture 6">
            <a:extLst>
              <a:ext uri="{FF2B5EF4-FFF2-40B4-BE49-F238E27FC236}">
                <a16:creationId xmlns:a16="http://schemas.microsoft.com/office/drawing/2014/main" id="{B8BCF14C-5F55-4E1F-ADD4-BD7A296400E5}"/>
              </a:ext>
            </a:extLst>
          </p:cNvPr>
          <p:cNvPicPr>
            <a:picLocks noChangeAspect="1"/>
          </p:cNvPicPr>
          <p:nvPr/>
        </p:nvPicPr>
        <p:blipFill>
          <a:blip r:embed="rId2"/>
          <a:stretch>
            <a:fillRect/>
          </a:stretch>
        </p:blipFill>
        <p:spPr>
          <a:xfrm>
            <a:off x="838200" y="1690688"/>
            <a:ext cx="5191053" cy="4634061"/>
          </a:xfrm>
          <a:prstGeom prst="rect">
            <a:avLst/>
          </a:prstGeom>
        </p:spPr>
      </p:pic>
      <p:sp>
        <p:nvSpPr>
          <p:cNvPr id="12" name="Oval 11">
            <a:extLst>
              <a:ext uri="{FF2B5EF4-FFF2-40B4-BE49-F238E27FC236}">
                <a16:creationId xmlns:a16="http://schemas.microsoft.com/office/drawing/2014/main" id="{D6F1E632-8C5F-41B7-8AD7-089397D19EA9}"/>
              </a:ext>
            </a:extLst>
          </p:cNvPr>
          <p:cNvSpPr/>
          <p:nvPr/>
        </p:nvSpPr>
        <p:spPr>
          <a:xfrm>
            <a:off x="4953000" y="1863587"/>
            <a:ext cx="428625" cy="309562"/>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3" name="Oval 12">
            <a:extLst>
              <a:ext uri="{FF2B5EF4-FFF2-40B4-BE49-F238E27FC236}">
                <a16:creationId xmlns:a16="http://schemas.microsoft.com/office/drawing/2014/main" id="{611FD648-A375-4AA4-991E-010BA54DEF40}"/>
              </a:ext>
            </a:extLst>
          </p:cNvPr>
          <p:cNvSpPr/>
          <p:nvPr/>
        </p:nvSpPr>
        <p:spPr>
          <a:xfrm>
            <a:off x="1657350" y="1708806"/>
            <a:ext cx="428625" cy="309562"/>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8" name="TextBox 17">
            <a:extLst>
              <a:ext uri="{FF2B5EF4-FFF2-40B4-BE49-F238E27FC236}">
                <a16:creationId xmlns:a16="http://schemas.microsoft.com/office/drawing/2014/main" id="{BDA063AC-8374-4449-8B6C-AD6BCD56111A}"/>
              </a:ext>
            </a:extLst>
          </p:cNvPr>
          <p:cNvSpPr txBox="1"/>
          <p:nvPr/>
        </p:nvSpPr>
        <p:spPr>
          <a:xfrm>
            <a:off x="3743325" y="3048000"/>
            <a:ext cx="361950" cy="369332"/>
          </a:xfrm>
          <a:prstGeom prst="rect">
            <a:avLst/>
          </a:prstGeom>
        </p:spPr>
        <p:txBody>
          <a:bodyPr wrap="square" rtlCol="0">
            <a:spAutoFit/>
          </a:bodyPr>
          <a:lstStyle/>
          <a:p>
            <a:pPr algn="l"/>
            <a:r>
              <a:rPr lang="en-GB">
                <a:solidFill>
                  <a:schemeClr val="accent3"/>
                </a:solidFill>
              </a:rPr>
              <a:t>2.</a:t>
            </a:r>
            <a:endParaRPr lang="en-BE">
              <a:solidFill>
                <a:schemeClr val="accent3"/>
              </a:solidFill>
            </a:endParaRPr>
          </a:p>
        </p:txBody>
      </p:sp>
      <p:sp>
        <p:nvSpPr>
          <p:cNvPr id="19" name="TextBox 18">
            <a:extLst>
              <a:ext uri="{FF2B5EF4-FFF2-40B4-BE49-F238E27FC236}">
                <a16:creationId xmlns:a16="http://schemas.microsoft.com/office/drawing/2014/main" id="{F09E9AC3-C6F4-44DE-80F1-A4A6689DB987}"/>
              </a:ext>
            </a:extLst>
          </p:cNvPr>
          <p:cNvSpPr txBox="1"/>
          <p:nvPr/>
        </p:nvSpPr>
        <p:spPr>
          <a:xfrm>
            <a:off x="4724400" y="1535594"/>
            <a:ext cx="361950" cy="369332"/>
          </a:xfrm>
          <a:prstGeom prst="rect">
            <a:avLst/>
          </a:prstGeom>
        </p:spPr>
        <p:txBody>
          <a:bodyPr wrap="square" rtlCol="0">
            <a:spAutoFit/>
          </a:bodyPr>
          <a:lstStyle/>
          <a:p>
            <a:pPr algn="l"/>
            <a:r>
              <a:rPr lang="en-GB">
                <a:solidFill>
                  <a:schemeClr val="accent3"/>
                </a:solidFill>
              </a:rPr>
              <a:t>1.</a:t>
            </a:r>
            <a:endParaRPr lang="en-BE">
              <a:solidFill>
                <a:schemeClr val="accent3"/>
              </a:solidFill>
            </a:endParaRPr>
          </a:p>
        </p:txBody>
      </p:sp>
      <p:sp>
        <p:nvSpPr>
          <p:cNvPr id="22" name="TextBox 21">
            <a:extLst>
              <a:ext uri="{FF2B5EF4-FFF2-40B4-BE49-F238E27FC236}">
                <a16:creationId xmlns:a16="http://schemas.microsoft.com/office/drawing/2014/main" id="{B10C775C-1CD0-40D7-9984-E427A9AF48A0}"/>
              </a:ext>
            </a:extLst>
          </p:cNvPr>
          <p:cNvSpPr txBox="1"/>
          <p:nvPr/>
        </p:nvSpPr>
        <p:spPr>
          <a:xfrm>
            <a:off x="1988308" y="1302301"/>
            <a:ext cx="361950" cy="369332"/>
          </a:xfrm>
          <a:prstGeom prst="rect">
            <a:avLst/>
          </a:prstGeom>
        </p:spPr>
        <p:txBody>
          <a:bodyPr wrap="square" rtlCol="0">
            <a:spAutoFit/>
          </a:bodyPr>
          <a:lstStyle/>
          <a:p>
            <a:pPr algn="l"/>
            <a:r>
              <a:rPr lang="en-GB">
                <a:solidFill>
                  <a:schemeClr val="accent3"/>
                </a:solidFill>
              </a:rPr>
              <a:t>3.</a:t>
            </a:r>
            <a:endParaRPr lang="en-BE">
              <a:solidFill>
                <a:schemeClr val="accent3"/>
              </a:solidFill>
            </a:endParaRPr>
          </a:p>
        </p:txBody>
      </p:sp>
      <p:pic>
        <p:nvPicPr>
          <p:cNvPr id="11" name="Picture 10">
            <a:extLst>
              <a:ext uri="{FF2B5EF4-FFF2-40B4-BE49-F238E27FC236}">
                <a16:creationId xmlns:a16="http://schemas.microsoft.com/office/drawing/2014/main" id="{A55D9885-280C-4F75-A7E7-B7EA3BEB1BB3}"/>
              </a:ext>
            </a:extLst>
          </p:cNvPr>
          <p:cNvPicPr>
            <a:picLocks noChangeAspect="1"/>
          </p:cNvPicPr>
          <p:nvPr/>
        </p:nvPicPr>
        <p:blipFill>
          <a:blip r:embed="rId3"/>
          <a:stretch>
            <a:fillRect/>
          </a:stretch>
        </p:blipFill>
        <p:spPr>
          <a:xfrm>
            <a:off x="838200" y="1660387"/>
            <a:ext cx="3538537" cy="1183997"/>
          </a:xfrm>
          <a:prstGeom prst="rect">
            <a:avLst/>
          </a:prstGeom>
        </p:spPr>
      </p:pic>
      <p:sp>
        <p:nvSpPr>
          <p:cNvPr id="16" name="Oval 15">
            <a:extLst>
              <a:ext uri="{FF2B5EF4-FFF2-40B4-BE49-F238E27FC236}">
                <a16:creationId xmlns:a16="http://schemas.microsoft.com/office/drawing/2014/main" id="{F46C5B2B-A807-4657-A405-40435E57DA49}"/>
              </a:ext>
            </a:extLst>
          </p:cNvPr>
          <p:cNvSpPr/>
          <p:nvPr/>
        </p:nvSpPr>
        <p:spPr>
          <a:xfrm>
            <a:off x="1988308" y="1979801"/>
            <a:ext cx="2214563" cy="386695"/>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23" name="TextBox 22">
            <a:extLst>
              <a:ext uri="{FF2B5EF4-FFF2-40B4-BE49-F238E27FC236}">
                <a16:creationId xmlns:a16="http://schemas.microsoft.com/office/drawing/2014/main" id="{4387F0E7-7D99-4836-9021-545886205AC1}"/>
              </a:ext>
            </a:extLst>
          </p:cNvPr>
          <p:cNvSpPr txBox="1"/>
          <p:nvPr/>
        </p:nvSpPr>
        <p:spPr>
          <a:xfrm>
            <a:off x="6688534" y="1667693"/>
            <a:ext cx="4476750" cy="369332"/>
          </a:xfrm>
          <a:prstGeom prst="rect">
            <a:avLst/>
          </a:prstGeom>
          <a:noFill/>
        </p:spPr>
        <p:txBody>
          <a:bodyPr wrap="square" rtlCol="0">
            <a:spAutoFit/>
          </a:bodyPr>
          <a:lstStyle/>
          <a:p>
            <a:pPr algn="l"/>
            <a:r>
              <a:rPr lang="en-GB">
                <a:solidFill>
                  <a:schemeClr val="accent3"/>
                </a:solidFill>
              </a:rPr>
              <a:t>4. Wait.</a:t>
            </a:r>
          </a:p>
        </p:txBody>
      </p:sp>
      <p:pic>
        <p:nvPicPr>
          <p:cNvPr id="29" name="Picture 28">
            <a:extLst>
              <a:ext uri="{FF2B5EF4-FFF2-40B4-BE49-F238E27FC236}">
                <a16:creationId xmlns:a16="http://schemas.microsoft.com/office/drawing/2014/main" id="{F3FED67E-EFFD-40A8-A4A2-84227B70F13A}"/>
              </a:ext>
            </a:extLst>
          </p:cNvPr>
          <p:cNvPicPr>
            <a:picLocks noChangeAspect="1"/>
          </p:cNvPicPr>
          <p:nvPr/>
        </p:nvPicPr>
        <p:blipFill>
          <a:blip r:embed="rId4"/>
          <a:stretch>
            <a:fillRect/>
          </a:stretch>
        </p:blipFill>
        <p:spPr>
          <a:xfrm>
            <a:off x="9645008" y="2914145"/>
            <a:ext cx="1991469" cy="909637"/>
          </a:xfrm>
          <a:prstGeom prst="rect">
            <a:avLst/>
          </a:prstGeom>
        </p:spPr>
      </p:pic>
      <p:sp>
        <p:nvSpPr>
          <p:cNvPr id="30" name="TextBox 29">
            <a:extLst>
              <a:ext uri="{FF2B5EF4-FFF2-40B4-BE49-F238E27FC236}">
                <a16:creationId xmlns:a16="http://schemas.microsoft.com/office/drawing/2014/main" id="{BF361E15-6CD5-4F3C-8047-824124E764B1}"/>
              </a:ext>
            </a:extLst>
          </p:cNvPr>
          <p:cNvSpPr txBox="1"/>
          <p:nvPr/>
        </p:nvSpPr>
        <p:spPr>
          <a:xfrm>
            <a:off x="6567709" y="2678668"/>
            <a:ext cx="2643259" cy="369332"/>
          </a:xfrm>
          <a:prstGeom prst="rect">
            <a:avLst/>
          </a:prstGeom>
          <a:noFill/>
        </p:spPr>
        <p:txBody>
          <a:bodyPr wrap="square" rtlCol="0">
            <a:spAutoFit/>
          </a:bodyPr>
          <a:lstStyle/>
          <a:p>
            <a:pPr algn="l"/>
            <a:r>
              <a:rPr lang="en-GB">
                <a:solidFill>
                  <a:schemeClr val="accent3"/>
                </a:solidFill>
              </a:rPr>
              <a:t>5.</a:t>
            </a:r>
          </a:p>
        </p:txBody>
      </p:sp>
      <p:pic>
        <p:nvPicPr>
          <p:cNvPr id="10" name="Picture 9">
            <a:extLst>
              <a:ext uri="{FF2B5EF4-FFF2-40B4-BE49-F238E27FC236}">
                <a16:creationId xmlns:a16="http://schemas.microsoft.com/office/drawing/2014/main" id="{321D91A6-25CC-4B16-AE4D-B61BFF3DD248}"/>
              </a:ext>
            </a:extLst>
          </p:cNvPr>
          <p:cNvPicPr>
            <a:picLocks noChangeAspect="1"/>
          </p:cNvPicPr>
          <p:nvPr/>
        </p:nvPicPr>
        <p:blipFill>
          <a:blip r:embed="rId5"/>
          <a:stretch>
            <a:fillRect/>
          </a:stretch>
        </p:blipFill>
        <p:spPr>
          <a:xfrm>
            <a:off x="6897332" y="1976396"/>
            <a:ext cx="2833688" cy="2053193"/>
          </a:xfrm>
          <a:prstGeom prst="rect">
            <a:avLst/>
          </a:prstGeom>
        </p:spPr>
      </p:pic>
      <p:pic>
        <p:nvPicPr>
          <p:cNvPr id="15" name="Picture 14">
            <a:extLst>
              <a:ext uri="{FF2B5EF4-FFF2-40B4-BE49-F238E27FC236}">
                <a16:creationId xmlns:a16="http://schemas.microsoft.com/office/drawing/2014/main" id="{9BD78CB0-D6E5-4972-9397-04D06FBE687A}"/>
              </a:ext>
            </a:extLst>
          </p:cNvPr>
          <p:cNvPicPr>
            <a:picLocks noChangeAspect="1"/>
          </p:cNvPicPr>
          <p:nvPr/>
        </p:nvPicPr>
        <p:blipFill>
          <a:blip r:embed="rId6"/>
          <a:stretch>
            <a:fillRect/>
          </a:stretch>
        </p:blipFill>
        <p:spPr>
          <a:xfrm>
            <a:off x="7281862" y="4054563"/>
            <a:ext cx="4154648" cy="1666690"/>
          </a:xfrm>
          <a:prstGeom prst="rect">
            <a:avLst/>
          </a:prstGeom>
        </p:spPr>
      </p:pic>
    </p:spTree>
    <p:extLst>
      <p:ext uri="{BB962C8B-B14F-4D97-AF65-F5344CB8AC3E}">
        <p14:creationId xmlns:p14="http://schemas.microsoft.com/office/powerpoint/2010/main" val="30733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p:bldP spid="19" grpId="0"/>
      <p:bldP spid="22" grpId="0"/>
      <p:bldP spid="16" grpId="0" animBg="1"/>
      <p:bldP spid="23" grpId="0" animBg="1"/>
      <p:bldP spid="30" grpId="0" animBg="1"/>
      <p:bldP spid="3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496E-67FF-9574-053C-E550D1994AE8}"/>
              </a:ext>
            </a:extLst>
          </p:cNvPr>
          <p:cNvSpPr>
            <a:spLocks noGrp="1"/>
          </p:cNvSpPr>
          <p:nvPr>
            <p:ph type="title"/>
          </p:nvPr>
        </p:nvSpPr>
        <p:spPr/>
        <p:txBody>
          <a:bodyPr/>
          <a:lstStyle/>
          <a:p>
            <a:r>
              <a:rPr lang="en-GB"/>
              <a:t>Efficiency + customizability via </a:t>
            </a:r>
            <a:r>
              <a:rPr lang="en-GB" err="1"/>
              <a:t>ColabFold</a:t>
            </a:r>
            <a:endParaRPr lang="en-GB"/>
          </a:p>
        </p:txBody>
      </p:sp>
      <p:pic>
        <p:nvPicPr>
          <p:cNvPr id="7" name="Picture 6">
            <a:extLst>
              <a:ext uri="{FF2B5EF4-FFF2-40B4-BE49-F238E27FC236}">
                <a16:creationId xmlns:a16="http://schemas.microsoft.com/office/drawing/2014/main" id="{547188B2-AD31-E328-28C8-6A98520F4600}"/>
              </a:ext>
            </a:extLst>
          </p:cNvPr>
          <p:cNvPicPr>
            <a:picLocks noChangeAspect="1"/>
          </p:cNvPicPr>
          <p:nvPr/>
        </p:nvPicPr>
        <p:blipFill>
          <a:blip r:embed="rId2"/>
          <a:stretch>
            <a:fillRect/>
          </a:stretch>
        </p:blipFill>
        <p:spPr>
          <a:xfrm>
            <a:off x="838200" y="1765190"/>
            <a:ext cx="4922957" cy="4043238"/>
          </a:xfrm>
          <a:prstGeom prst="rect">
            <a:avLst/>
          </a:prstGeom>
        </p:spPr>
      </p:pic>
      <p:pic>
        <p:nvPicPr>
          <p:cNvPr id="9" name="Picture 8">
            <a:extLst>
              <a:ext uri="{FF2B5EF4-FFF2-40B4-BE49-F238E27FC236}">
                <a16:creationId xmlns:a16="http://schemas.microsoft.com/office/drawing/2014/main" id="{B95343EE-2F9B-2387-D6B5-4A9CA1B29F06}"/>
              </a:ext>
            </a:extLst>
          </p:cNvPr>
          <p:cNvPicPr>
            <a:picLocks noChangeAspect="1"/>
          </p:cNvPicPr>
          <p:nvPr/>
        </p:nvPicPr>
        <p:blipFill>
          <a:blip r:embed="rId3"/>
          <a:stretch>
            <a:fillRect/>
          </a:stretch>
        </p:blipFill>
        <p:spPr>
          <a:xfrm>
            <a:off x="6160421" y="2980666"/>
            <a:ext cx="3422049" cy="2827762"/>
          </a:xfrm>
          <a:prstGeom prst="rect">
            <a:avLst/>
          </a:prstGeom>
        </p:spPr>
      </p:pic>
      <p:sp>
        <p:nvSpPr>
          <p:cNvPr id="10" name="Oval 9">
            <a:extLst>
              <a:ext uri="{FF2B5EF4-FFF2-40B4-BE49-F238E27FC236}">
                <a16:creationId xmlns:a16="http://schemas.microsoft.com/office/drawing/2014/main" id="{8A8E11CA-6191-6CE4-6F6D-EDAE73F7D53F}"/>
              </a:ext>
            </a:extLst>
          </p:cNvPr>
          <p:cNvSpPr/>
          <p:nvPr/>
        </p:nvSpPr>
        <p:spPr>
          <a:xfrm>
            <a:off x="6854024" y="3236181"/>
            <a:ext cx="2122999" cy="421419"/>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54471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1838-7E9F-613B-30EC-40C7341E2CE4}"/>
              </a:ext>
            </a:extLst>
          </p:cNvPr>
          <p:cNvSpPr>
            <a:spLocks noGrp="1"/>
          </p:cNvSpPr>
          <p:nvPr>
            <p:ph type="title"/>
          </p:nvPr>
        </p:nvSpPr>
        <p:spPr/>
        <p:txBody>
          <a:bodyPr/>
          <a:lstStyle/>
          <a:p>
            <a:r>
              <a:rPr lang="en-GB" dirty="0"/>
              <a:t>AlphaFold3 is available at alphafoldserver.com </a:t>
            </a:r>
          </a:p>
        </p:txBody>
      </p:sp>
      <p:pic>
        <p:nvPicPr>
          <p:cNvPr id="5" name="Picture 4">
            <a:extLst>
              <a:ext uri="{FF2B5EF4-FFF2-40B4-BE49-F238E27FC236}">
                <a16:creationId xmlns:a16="http://schemas.microsoft.com/office/drawing/2014/main" id="{15462112-86ED-7518-8306-67AFF2A34679}"/>
              </a:ext>
            </a:extLst>
          </p:cNvPr>
          <p:cNvPicPr>
            <a:picLocks noChangeAspect="1"/>
          </p:cNvPicPr>
          <p:nvPr/>
        </p:nvPicPr>
        <p:blipFill>
          <a:blip r:embed="rId2"/>
          <a:stretch>
            <a:fillRect/>
          </a:stretch>
        </p:blipFill>
        <p:spPr>
          <a:xfrm>
            <a:off x="163502" y="1706407"/>
            <a:ext cx="8880717" cy="3336142"/>
          </a:xfrm>
          <a:prstGeom prst="rect">
            <a:avLst/>
          </a:prstGeom>
        </p:spPr>
      </p:pic>
      <p:pic>
        <p:nvPicPr>
          <p:cNvPr id="7" name="Picture 6">
            <a:extLst>
              <a:ext uri="{FF2B5EF4-FFF2-40B4-BE49-F238E27FC236}">
                <a16:creationId xmlns:a16="http://schemas.microsoft.com/office/drawing/2014/main" id="{D0C01673-DD06-3E9C-1F6A-0AD1B3F502EA}"/>
              </a:ext>
            </a:extLst>
          </p:cNvPr>
          <p:cNvPicPr>
            <a:picLocks noChangeAspect="1"/>
          </p:cNvPicPr>
          <p:nvPr/>
        </p:nvPicPr>
        <p:blipFill>
          <a:blip r:embed="rId3"/>
          <a:stretch>
            <a:fillRect/>
          </a:stretch>
        </p:blipFill>
        <p:spPr>
          <a:xfrm>
            <a:off x="6593909" y="3087820"/>
            <a:ext cx="5434589" cy="3534009"/>
          </a:xfrm>
          <a:prstGeom prst="rect">
            <a:avLst/>
          </a:prstGeom>
        </p:spPr>
      </p:pic>
      <p:sp>
        <p:nvSpPr>
          <p:cNvPr id="8" name="TextBox 7">
            <a:extLst>
              <a:ext uri="{FF2B5EF4-FFF2-40B4-BE49-F238E27FC236}">
                <a16:creationId xmlns:a16="http://schemas.microsoft.com/office/drawing/2014/main" id="{B6F8239F-768C-D8D4-100D-6AAA5BB4D272}"/>
              </a:ext>
            </a:extLst>
          </p:cNvPr>
          <p:cNvSpPr txBox="1"/>
          <p:nvPr/>
        </p:nvSpPr>
        <p:spPr>
          <a:xfrm>
            <a:off x="661411" y="5468233"/>
            <a:ext cx="5472270" cy="923330"/>
          </a:xfrm>
          <a:prstGeom prst="rect">
            <a:avLst/>
          </a:prstGeom>
        </p:spPr>
        <p:txBody>
          <a:bodyPr wrap="square" rtlCol="0">
            <a:spAutoFit/>
          </a:bodyPr>
          <a:lstStyle/>
          <a:p>
            <a:pPr marL="285750" indent="-285750" algn="l">
              <a:buFontTx/>
              <a:buChar char="-"/>
            </a:pPr>
            <a:r>
              <a:rPr lang="en-GB" dirty="0">
                <a:solidFill>
                  <a:schemeClr val="accent5"/>
                </a:solidFill>
              </a:rPr>
              <a:t>Google account</a:t>
            </a:r>
          </a:p>
          <a:p>
            <a:pPr marL="285750" indent="-285750" algn="l">
              <a:buFontTx/>
              <a:buChar char="-"/>
            </a:pPr>
            <a:r>
              <a:rPr lang="en-GB" dirty="0">
                <a:solidFill>
                  <a:schemeClr val="accent5"/>
                </a:solidFill>
              </a:rPr>
              <a:t>20 jobs per day</a:t>
            </a:r>
          </a:p>
          <a:p>
            <a:pPr marL="285750" indent="-285750" algn="l">
              <a:buFontTx/>
              <a:buChar char="-"/>
            </a:pPr>
            <a:r>
              <a:rPr lang="en-GB" dirty="0">
                <a:solidFill>
                  <a:schemeClr val="accent5"/>
                </a:solidFill>
              </a:rPr>
              <a:t>Limited set of small molecules / modifications</a:t>
            </a:r>
          </a:p>
        </p:txBody>
      </p:sp>
    </p:spTree>
    <p:extLst>
      <p:ext uri="{BB962C8B-B14F-4D97-AF65-F5344CB8AC3E}">
        <p14:creationId xmlns:p14="http://schemas.microsoft.com/office/powerpoint/2010/main" val="3627832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E8CE62-2F60-4221-9067-51EECAD13346}"/>
              </a:ext>
            </a:extLst>
          </p:cNvPr>
          <p:cNvSpPr>
            <a:spLocks noGrp="1"/>
          </p:cNvSpPr>
          <p:nvPr>
            <p:ph type="title"/>
          </p:nvPr>
        </p:nvSpPr>
        <p:spPr/>
        <p:txBody>
          <a:bodyPr/>
          <a:lstStyle/>
          <a:p>
            <a:r>
              <a:rPr lang="en-GB"/>
              <a:t>Session outline: what to expect today</a:t>
            </a:r>
          </a:p>
        </p:txBody>
      </p:sp>
      <p:sp>
        <p:nvSpPr>
          <p:cNvPr id="7" name="Content Placeholder 6">
            <a:extLst>
              <a:ext uri="{FF2B5EF4-FFF2-40B4-BE49-F238E27FC236}">
                <a16:creationId xmlns:a16="http://schemas.microsoft.com/office/drawing/2014/main" id="{486E14BC-9132-437F-82E0-BFD63709FB47}"/>
              </a:ext>
            </a:extLst>
          </p:cNvPr>
          <p:cNvSpPr>
            <a:spLocks noGrp="1"/>
          </p:cNvSpPr>
          <p:nvPr>
            <p:ph idx="1"/>
          </p:nvPr>
        </p:nvSpPr>
        <p:spPr>
          <a:xfrm>
            <a:off x="838200" y="1611011"/>
            <a:ext cx="10515600" cy="4274256"/>
          </a:xfrm>
        </p:spPr>
        <p:txBody>
          <a:bodyPr/>
          <a:lstStyle/>
          <a:p>
            <a:pPr marL="514350" indent="-514350">
              <a:buAutoNum type="arabicPeriod"/>
            </a:pPr>
            <a:r>
              <a:rPr lang="en-GB" sz="2400" dirty="0"/>
              <a:t>The post-AlphaFold protein structure prediction era</a:t>
            </a:r>
          </a:p>
          <a:p>
            <a:pPr marL="514350" indent="-514350">
              <a:buAutoNum type="arabicPeriod"/>
            </a:pPr>
            <a:r>
              <a:rPr lang="en-GB" sz="2400" dirty="0"/>
              <a:t>AlphaFold availability (online + HPC)</a:t>
            </a:r>
          </a:p>
          <a:p>
            <a:pPr marL="514350" indent="-514350">
              <a:buAutoNum type="arabicPeriod"/>
            </a:pPr>
            <a:r>
              <a:rPr lang="en-GB" sz="2400" dirty="0"/>
              <a:t>Protein-protein interaction screenings with </a:t>
            </a:r>
            <a:r>
              <a:rPr lang="en-GB" sz="2400" dirty="0" err="1"/>
              <a:t>AlphaPulldown</a:t>
            </a:r>
            <a:endParaRPr lang="en-GB" sz="2400" dirty="0"/>
          </a:p>
          <a:p>
            <a:pPr marL="514350" indent="-514350">
              <a:buAutoNum type="arabicPeriod"/>
            </a:pPr>
            <a:endParaRPr lang="en-GB" sz="2400" dirty="0"/>
          </a:p>
          <a:p>
            <a:pPr marL="514350" indent="-514350">
              <a:buAutoNum type="arabicPeriod"/>
            </a:pPr>
            <a:endParaRPr lang="en-GB" sz="2000" dirty="0"/>
          </a:p>
          <a:p>
            <a:pPr marL="514350" indent="-514350">
              <a:buAutoNum type="arabicPeriod"/>
            </a:pPr>
            <a:endParaRPr lang="en-GB" sz="1400" dirty="0"/>
          </a:p>
          <a:p>
            <a:pPr marL="514350" indent="-514350">
              <a:buAutoNum type="arabicPeriod"/>
            </a:pPr>
            <a:r>
              <a:rPr lang="en-GB" sz="2400" dirty="0"/>
              <a:t>Interpreting output metrics</a:t>
            </a:r>
          </a:p>
          <a:p>
            <a:pPr marL="514350" indent="-514350">
              <a:buAutoNum type="arabicPeriod"/>
            </a:pPr>
            <a:r>
              <a:rPr lang="en-GB" sz="2400" dirty="0"/>
              <a:t>Example use-cases and pitfalls</a:t>
            </a:r>
          </a:p>
        </p:txBody>
      </p:sp>
      <p:sp>
        <p:nvSpPr>
          <p:cNvPr id="2" name="Rectangle 1">
            <a:extLst>
              <a:ext uri="{FF2B5EF4-FFF2-40B4-BE49-F238E27FC236}">
                <a16:creationId xmlns:a16="http://schemas.microsoft.com/office/drawing/2014/main" id="{EBD47F57-2B4E-41CD-9CD0-B04DBD0ED070}"/>
              </a:ext>
            </a:extLst>
          </p:cNvPr>
          <p:cNvSpPr/>
          <p:nvPr/>
        </p:nvSpPr>
        <p:spPr>
          <a:xfrm>
            <a:off x="838200" y="3114698"/>
            <a:ext cx="10318474" cy="952170"/>
          </a:xfrm>
          <a:prstGeom prst="rect">
            <a:avLst/>
          </a:prstGeom>
          <a:solidFill>
            <a:schemeClr val="accent6">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nSpc>
                <a:spcPct val="150000"/>
              </a:lnSpc>
            </a:pPr>
            <a:r>
              <a:rPr lang="en-GB" dirty="0">
                <a:solidFill>
                  <a:schemeClr val="tx1"/>
                </a:solidFill>
              </a:rPr>
              <a:t>Hands-on: How to run your own AlphaFold experiment on the HPC</a:t>
            </a:r>
          </a:p>
          <a:p>
            <a:pPr>
              <a:lnSpc>
                <a:spcPct val="150000"/>
              </a:lnSpc>
            </a:pPr>
            <a:r>
              <a:rPr lang="en-GB" dirty="0">
                <a:solidFill>
                  <a:schemeClr val="tx1"/>
                </a:solidFill>
              </a:rPr>
              <a:t>Lunch</a:t>
            </a:r>
          </a:p>
        </p:txBody>
      </p:sp>
      <p:sp>
        <p:nvSpPr>
          <p:cNvPr id="5" name="Rectangle 4">
            <a:extLst>
              <a:ext uri="{FF2B5EF4-FFF2-40B4-BE49-F238E27FC236}">
                <a16:creationId xmlns:a16="http://schemas.microsoft.com/office/drawing/2014/main" id="{1B961E48-89B3-4F70-A966-4582169AAA0D}"/>
              </a:ext>
            </a:extLst>
          </p:cNvPr>
          <p:cNvSpPr/>
          <p:nvPr/>
        </p:nvSpPr>
        <p:spPr>
          <a:xfrm>
            <a:off x="838199" y="5201915"/>
            <a:ext cx="10364417" cy="1325562"/>
          </a:xfrm>
          <a:prstGeom prst="rect">
            <a:avLst/>
          </a:prstGeom>
          <a:solidFill>
            <a:schemeClr val="accent6">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nSpc>
                <a:spcPct val="150000"/>
              </a:lnSpc>
            </a:pPr>
            <a:r>
              <a:rPr lang="en-GB" dirty="0">
                <a:solidFill>
                  <a:schemeClr val="tx1"/>
                </a:solidFill>
              </a:rPr>
              <a:t>Hands-on: Output visualizations</a:t>
            </a:r>
          </a:p>
          <a:p>
            <a:pPr>
              <a:lnSpc>
                <a:spcPct val="150000"/>
              </a:lnSpc>
            </a:pPr>
            <a:r>
              <a:rPr lang="en-GB" dirty="0">
                <a:solidFill>
                  <a:schemeClr val="tx1"/>
                </a:solidFill>
              </a:rPr>
              <a:t>Hands-on: Protein complex predictions with AlphaFold and </a:t>
            </a:r>
            <a:r>
              <a:rPr lang="en-GB" dirty="0" err="1">
                <a:solidFill>
                  <a:schemeClr val="tx1"/>
                </a:solidFill>
              </a:rPr>
              <a:t>AlphaPulldown</a:t>
            </a:r>
            <a:endParaRPr lang="en-GB" dirty="0">
              <a:solidFill>
                <a:schemeClr val="tx1"/>
              </a:solidFill>
            </a:endParaRPr>
          </a:p>
          <a:p>
            <a:pPr>
              <a:lnSpc>
                <a:spcPct val="150000"/>
              </a:lnSpc>
            </a:pPr>
            <a:r>
              <a:rPr lang="en-GB" dirty="0">
                <a:solidFill>
                  <a:schemeClr val="tx1"/>
                </a:solidFill>
              </a:rPr>
              <a:t>+ extra</a:t>
            </a:r>
          </a:p>
        </p:txBody>
      </p:sp>
      <p:sp>
        <p:nvSpPr>
          <p:cNvPr id="8" name="TextBox 7">
            <a:extLst>
              <a:ext uri="{FF2B5EF4-FFF2-40B4-BE49-F238E27FC236}">
                <a16:creationId xmlns:a16="http://schemas.microsoft.com/office/drawing/2014/main" id="{414AFE1F-A778-4595-AB10-4BF2E3AD95F0}"/>
              </a:ext>
            </a:extLst>
          </p:cNvPr>
          <p:cNvSpPr txBox="1"/>
          <p:nvPr/>
        </p:nvSpPr>
        <p:spPr>
          <a:xfrm>
            <a:off x="6780961" y="6268124"/>
            <a:ext cx="6096000" cy="369332"/>
          </a:xfrm>
          <a:prstGeom prst="rect">
            <a:avLst/>
          </a:prstGeom>
          <a:solidFill>
            <a:schemeClr val="bg1"/>
          </a:solidFill>
        </p:spPr>
        <p:txBody>
          <a:bodyPr wrap="square">
            <a:spAutoFit/>
          </a:bodyPr>
          <a:lstStyle/>
          <a:p>
            <a:r>
              <a:rPr lang="en-GB" b="1" dirty="0">
                <a:hlinkClick r:id="rId2"/>
              </a:rPr>
              <a:t>https://elearning.vib.be/courses/alphafold/</a:t>
            </a:r>
            <a:endParaRPr lang="en-GB" b="1" dirty="0"/>
          </a:p>
        </p:txBody>
      </p:sp>
    </p:spTree>
    <p:extLst>
      <p:ext uri="{BB962C8B-B14F-4D97-AF65-F5344CB8AC3E}">
        <p14:creationId xmlns:p14="http://schemas.microsoft.com/office/powerpoint/2010/main" val="103443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3A1D-0017-4397-81AD-8B483E1DEF4D}"/>
              </a:ext>
            </a:extLst>
          </p:cNvPr>
          <p:cNvSpPr>
            <a:spLocks noGrp="1"/>
          </p:cNvSpPr>
          <p:nvPr>
            <p:ph type="title"/>
          </p:nvPr>
        </p:nvSpPr>
        <p:spPr/>
        <p:txBody>
          <a:bodyPr/>
          <a:lstStyle/>
          <a:p>
            <a:r>
              <a:rPr lang="en-GB"/>
              <a:t>High-Performance Computing (HPC)</a:t>
            </a:r>
          </a:p>
        </p:txBody>
      </p:sp>
      <p:pic>
        <p:nvPicPr>
          <p:cNvPr id="2050" name="Picture 2">
            <a:extLst>
              <a:ext uri="{FF2B5EF4-FFF2-40B4-BE49-F238E27FC236}">
                <a16:creationId xmlns:a16="http://schemas.microsoft.com/office/drawing/2014/main" id="{EE6B062A-1A90-451A-B04B-78510B499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977" y="1690688"/>
            <a:ext cx="6285484" cy="41173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0DEC514-D70F-4FBF-9281-971CCC06C5F3}"/>
              </a:ext>
            </a:extLst>
          </p:cNvPr>
          <p:cNvCxnSpPr>
            <a:cxnSpLocks/>
          </p:cNvCxnSpPr>
          <p:nvPr/>
        </p:nvCxnSpPr>
        <p:spPr>
          <a:xfrm flipH="1" flipV="1">
            <a:off x="2934032" y="2565666"/>
            <a:ext cx="1208598" cy="313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7669197-B6DE-4203-B38B-074C81044586}"/>
              </a:ext>
            </a:extLst>
          </p:cNvPr>
          <p:cNvSpPr txBox="1"/>
          <p:nvPr/>
        </p:nvSpPr>
        <p:spPr>
          <a:xfrm>
            <a:off x="445273" y="2160479"/>
            <a:ext cx="2552369" cy="646331"/>
          </a:xfrm>
          <a:prstGeom prst="rect">
            <a:avLst/>
          </a:prstGeom>
        </p:spPr>
        <p:txBody>
          <a:bodyPr wrap="square" rtlCol="0">
            <a:spAutoFit/>
          </a:bodyPr>
          <a:lstStyle/>
          <a:p>
            <a:pPr algn="l"/>
            <a:r>
              <a:rPr lang="en-GB">
                <a:solidFill>
                  <a:schemeClr val="accent5"/>
                </a:solidFill>
              </a:rPr>
              <a:t>Software and databases</a:t>
            </a:r>
          </a:p>
          <a:p>
            <a:pPr algn="l"/>
            <a:r>
              <a:rPr lang="en-GB">
                <a:solidFill>
                  <a:schemeClr val="accent5"/>
                </a:solidFill>
              </a:rPr>
              <a:t>installed</a:t>
            </a:r>
          </a:p>
        </p:txBody>
      </p:sp>
      <p:sp>
        <p:nvSpPr>
          <p:cNvPr id="8" name="TextBox 7">
            <a:extLst>
              <a:ext uri="{FF2B5EF4-FFF2-40B4-BE49-F238E27FC236}">
                <a16:creationId xmlns:a16="http://schemas.microsoft.com/office/drawing/2014/main" id="{D11FE495-C1BC-43CC-957C-EFE10A6343F3}"/>
              </a:ext>
            </a:extLst>
          </p:cNvPr>
          <p:cNvSpPr txBox="1"/>
          <p:nvPr/>
        </p:nvSpPr>
        <p:spPr>
          <a:xfrm>
            <a:off x="445272" y="3253785"/>
            <a:ext cx="2782958" cy="646331"/>
          </a:xfrm>
          <a:prstGeom prst="rect">
            <a:avLst/>
          </a:prstGeom>
        </p:spPr>
        <p:txBody>
          <a:bodyPr wrap="square" rtlCol="0">
            <a:spAutoFit/>
          </a:bodyPr>
          <a:lstStyle/>
          <a:p>
            <a:pPr algn="l"/>
            <a:r>
              <a:rPr lang="en-GB">
                <a:solidFill>
                  <a:schemeClr val="accent5"/>
                </a:solidFill>
              </a:rPr>
              <a:t>State-of-the-art GPU/CPU/RAM hardware</a:t>
            </a:r>
          </a:p>
        </p:txBody>
      </p:sp>
      <p:sp>
        <p:nvSpPr>
          <p:cNvPr id="9" name="TextBox 8">
            <a:extLst>
              <a:ext uri="{FF2B5EF4-FFF2-40B4-BE49-F238E27FC236}">
                <a16:creationId xmlns:a16="http://schemas.microsoft.com/office/drawing/2014/main" id="{D18858E2-694D-40AD-B91D-B9A2C37C9C94}"/>
              </a:ext>
            </a:extLst>
          </p:cNvPr>
          <p:cNvSpPr txBox="1"/>
          <p:nvPr/>
        </p:nvSpPr>
        <p:spPr>
          <a:xfrm>
            <a:off x="445272" y="4347091"/>
            <a:ext cx="2782958" cy="369332"/>
          </a:xfrm>
          <a:prstGeom prst="rect">
            <a:avLst/>
          </a:prstGeom>
        </p:spPr>
        <p:txBody>
          <a:bodyPr wrap="square" rtlCol="0">
            <a:spAutoFit/>
          </a:bodyPr>
          <a:lstStyle/>
          <a:p>
            <a:pPr algn="l"/>
            <a:r>
              <a:rPr lang="en-GB">
                <a:solidFill>
                  <a:schemeClr val="accent5"/>
                </a:solidFill>
              </a:rPr>
              <a:t>Expert support</a:t>
            </a:r>
          </a:p>
        </p:txBody>
      </p:sp>
      <p:cxnSp>
        <p:nvCxnSpPr>
          <p:cNvPr id="10" name="Straight Arrow Connector 9">
            <a:extLst>
              <a:ext uri="{FF2B5EF4-FFF2-40B4-BE49-F238E27FC236}">
                <a16:creationId xmlns:a16="http://schemas.microsoft.com/office/drawing/2014/main" id="{40E4031D-6E30-4A02-8A84-27323D5D0E39}"/>
              </a:ext>
            </a:extLst>
          </p:cNvPr>
          <p:cNvCxnSpPr>
            <a:cxnSpLocks/>
          </p:cNvCxnSpPr>
          <p:nvPr/>
        </p:nvCxnSpPr>
        <p:spPr>
          <a:xfrm flipH="1" flipV="1">
            <a:off x="3056626" y="3598297"/>
            <a:ext cx="1086004" cy="1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4D2FD2-FDFA-4395-915C-81FBAE55EAF3}"/>
              </a:ext>
            </a:extLst>
          </p:cNvPr>
          <p:cNvCxnSpPr>
            <a:cxnSpLocks/>
          </p:cNvCxnSpPr>
          <p:nvPr/>
        </p:nvCxnSpPr>
        <p:spPr>
          <a:xfrm flipH="1">
            <a:off x="2404728" y="4347091"/>
            <a:ext cx="1737902"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70C705-462E-47D0-93AA-9A0144233648}"/>
              </a:ext>
            </a:extLst>
          </p:cNvPr>
          <p:cNvSpPr txBox="1"/>
          <p:nvPr/>
        </p:nvSpPr>
        <p:spPr>
          <a:xfrm>
            <a:off x="445272" y="5163398"/>
            <a:ext cx="2782958" cy="646331"/>
          </a:xfrm>
          <a:prstGeom prst="rect">
            <a:avLst/>
          </a:prstGeom>
        </p:spPr>
        <p:txBody>
          <a:bodyPr wrap="square" rtlCol="0">
            <a:spAutoFit/>
          </a:bodyPr>
          <a:lstStyle/>
          <a:p>
            <a:pPr algn="l"/>
            <a:r>
              <a:rPr lang="en-GB">
                <a:solidFill>
                  <a:schemeClr val="accent5"/>
                </a:solidFill>
              </a:rPr>
              <a:t>Queuing system for allocating resources</a:t>
            </a:r>
          </a:p>
        </p:txBody>
      </p:sp>
      <p:cxnSp>
        <p:nvCxnSpPr>
          <p:cNvPr id="19" name="Straight Arrow Connector 18">
            <a:extLst>
              <a:ext uri="{FF2B5EF4-FFF2-40B4-BE49-F238E27FC236}">
                <a16:creationId xmlns:a16="http://schemas.microsoft.com/office/drawing/2014/main" id="{F93B8437-3509-4ABF-83F7-CF574B0A7102}"/>
              </a:ext>
            </a:extLst>
          </p:cNvPr>
          <p:cNvCxnSpPr>
            <a:cxnSpLocks/>
          </p:cNvCxnSpPr>
          <p:nvPr/>
        </p:nvCxnSpPr>
        <p:spPr>
          <a:xfrm flipH="1">
            <a:off x="2804075" y="4939910"/>
            <a:ext cx="1338555"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770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8039-4CF5-4283-A5CA-54BF1A74FC31}"/>
              </a:ext>
            </a:extLst>
          </p:cNvPr>
          <p:cNvSpPr>
            <a:spLocks noGrp="1"/>
          </p:cNvSpPr>
          <p:nvPr>
            <p:ph type="title"/>
          </p:nvPr>
        </p:nvSpPr>
        <p:spPr/>
        <p:txBody>
          <a:bodyPr/>
          <a:lstStyle/>
          <a:p>
            <a:r>
              <a:rPr lang="en-GB" err="1"/>
              <a:t>AlphaFold</a:t>
            </a:r>
            <a:r>
              <a:rPr lang="en-GB"/>
              <a:t> on HPC</a:t>
            </a:r>
            <a:endParaRPr lang="en-BE"/>
          </a:p>
        </p:txBody>
      </p:sp>
      <p:sp>
        <p:nvSpPr>
          <p:cNvPr id="3" name="Content Placeholder 2">
            <a:extLst>
              <a:ext uri="{FF2B5EF4-FFF2-40B4-BE49-F238E27FC236}">
                <a16:creationId xmlns:a16="http://schemas.microsoft.com/office/drawing/2014/main" id="{C8C653C0-B587-4E97-97CC-262F364F909E}"/>
              </a:ext>
            </a:extLst>
          </p:cNvPr>
          <p:cNvSpPr>
            <a:spLocks noGrp="1"/>
          </p:cNvSpPr>
          <p:nvPr>
            <p:ph idx="1"/>
          </p:nvPr>
        </p:nvSpPr>
        <p:spPr>
          <a:xfrm>
            <a:off x="838200" y="1533525"/>
            <a:ext cx="10515600" cy="4582518"/>
          </a:xfrm>
        </p:spPr>
        <p:txBody>
          <a:bodyPr/>
          <a:lstStyle/>
          <a:p>
            <a:r>
              <a:rPr lang="en-GB" sz="1800"/>
              <a:t>Advantages:</a:t>
            </a:r>
          </a:p>
          <a:p>
            <a:pPr marL="457200" indent="-457200">
              <a:buFontTx/>
              <a:buChar char="-"/>
            </a:pPr>
            <a:r>
              <a:rPr lang="en-GB" sz="1800"/>
              <a:t>Set up a large batches of experiments </a:t>
            </a:r>
          </a:p>
          <a:p>
            <a:pPr marL="457200" indent="-457200">
              <a:buFontTx/>
              <a:buChar char="-"/>
            </a:pPr>
            <a:r>
              <a:rPr lang="en-GB" sz="1800"/>
              <a:t>Faster + GPUs have greater memory </a:t>
            </a:r>
            <a:r>
              <a:rPr lang="en-GB" sz="1800">
                <a:sym typeface="Wingdings" panose="05000000000000000000" pitchFamily="2" charset="2"/>
              </a:rPr>
              <a:t> longer sequences</a:t>
            </a:r>
          </a:p>
          <a:p>
            <a:pPr marL="457200" indent="-457200">
              <a:buFontTx/>
              <a:buChar char="-"/>
            </a:pPr>
            <a:r>
              <a:rPr lang="en-GB" sz="1800">
                <a:sym typeface="Wingdings" panose="05000000000000000000" pitchFamily="2" charset="2"/>
              </a:rPr>
              <a:t>No restricted availability ( Google </a:t>
            </a:r>
            <a:r>
              <a:rPr lang="en-GB" sz="1800" err="1">
                <a:sym typeface="Wingdings" panose="05000000000000000000" pitchFamily="2" charset="2"/>
              </a:rPr>
              <a:t>Colab</a:t>
            </a:r>
            <a:r>
              <a:rPr lang="en-GB" sz="1800">
                <a:sym typeface="Wingdings" panose="05000000000000000000" pitchFamily="2" charset="2"/>
              </a:rPr>
              <a:t>)</a:t>
            </a:r>
          </a:p>
          <a:p>
            <a:pPr marL="457200" indent="-457200">
              <a:buFontTx/>
              <a:buChar char="-"/>
            </a:pPr>
            <a:endParaRPr lang="en-GB" sz="1800">
              <a:sym typeface="Wingdings" panose="05000000000000000000" pitchFamily="2" charset="2"/>
            </a:endParaRPr>
          </a:p>
          <a:p>
            <a:r>
              <a:rPr lang="en-GB" sz="1800">
                <a:sym typeface="Wingdings" panose="05000000000000000000" pitchFamily="2" charset="2"/>
              </a:rPr>
              <a:t>Available GPU servers (</a:t>
            </a:r>
            <a:r>
              <a:rPr lang="en-GB" sz="1800" err="1">
                <a:sym typeface="Wingdings" panose="05000000000000000000" pitchFamily="2" charset="2"/>
              </a:rPr>
              <a:t>UGent</a:t>
            </a:r>
            <a:r>
              <a:rPr lang="en-GB" sz="1800">
                <a:sym typeface="Wingdings" panose="05000000000000000000" pitchFamily="2" charset="2"/>
              </a:rPr>
              <a:t>):</a:t>
            </a:r>
          </a:p>
          <a:p>
            <a:endParaRPr lang="en-GB" sz="1800"/>
          </a:p>
          <a:p>
            <a:endParaRPr lang="en-GB" sz="1800"/>
          </a:p>
          <a:p>
            <a:endParaRPr lang="en-GB" sz="1800"/>
          </a:p>
          <a:p>
            <a:r>
              <a:rPr lang="en-GB" sz="1800">
                <a:sym typeface="Wingdings" panose="05000000000000000000" pitchFamily="2" charset="2"/>
              </a:rPr>
              <a:t>Available GPUs KUL: </a:t>
            </a:r>
            <a:r>
              <a:rPr lang="en-GB" sz="1800" b="1">
                <a:solidFill>
                  <a:schemeClr val="accent3"/>
                </a:solidFill>
                <a:sym typeface="Wingdings" panose="05000000000000000000" pitchFamily="2" charset="2"/>
              </a:rPr>
              <a:t>20 x 4 </a:t>
            </a:r>
            <a:r>
              <a:rPr lang="en-GB" sz="1800">
                <a:sym typeface="Wingdings" panose="05000000000000000000" pitchFamily="2" charset="2"/>
              </a:rPr>
              <a:t>P100 (16GB) + </a:t>
            </a:r>
            <a:r>
              <a:rPr lang="en-GB" sz="1800" b="1">
                <a:solidFill>
                  <a:schemeClr val="accent3"/>
                </a:solidFill>
                <a:sym typeface="Wingdings" panose="05000000000000000000" pitchFamily="2" charset="2"/>
              </a:rPr>
              <a:t>2 x 4 </a:t>
            </a:r>
            <a:r>
              <a:rPr lang="en-GB" sz="1800">
                <a:sym typeface="Wingdings" panose="05000000000000000000" pitchFamily="2" charset="2"/>
              </a:rPr>
              <a:t>V100 (32GB)</a:t>
            </a:r>
          </a:p>
          <a:p>
            <a:r>
              <a:rPr lang="en-GB" sz="1800">
                <a:sym typeface="Wingdings" panose="05000000000000000000" pitchFamily="2" charset="2"/>
              </a:rPr>
              <a:t>Available GPUs UA: </a:t>
            </a:r>
            <a:r>
              <a:rPr lang="en-GB" sz="1800" b="1">
                <a:solidFill>
                  <a:schemeClr val="accent3"/>
                </a:solidFill>
                <a:sym typeface="Wingdings" panose="05000000000000000000" pitchFamily="2" charset="2"/>
              </a:rPr>
              <a:t>2 x 2 </a:t>
            </a:r>
            <a:r>
              <a:rPr lang="en-GB" sz="1800">
                <a:sym typeface="Wingdings" panose="05000000000000000000" pitchFamily="2" charset="2"/>
              </a:rPr>
              <a:t>P100 (16GB) + </a:t>
            </a:r>
            <a:r>
              <a:rPr lang="en-GB" sz="1800" b="1">
                <a:solidFill>
                  <a:schemeClr val="accent3"/>
                </a:solidFill>
                <a:sym typeface="Wingdings" panose="05000000000000000000" pitchFamily="2" charset="2"/>
              </a:rPr>
              <a:t>1 x 4</a:t>
            </a:r>
            <a:r>
              <a:rPr lang="en-GB" sz="1800">
                <a:sym typeface="Wingdings" panose="05000000000000000000" pitchFamily="2" charset="2"/>
              </a:rPr>
              <a:t> A100 (40GB)</a:t>
            </a:r>
          </a:p>
          <a:p>
            <a:r>
              <a:rPr lang="en-GB" sz="1800">
                <a:sym typeface="Wingdings" panose="05000000000000000000" pitchFamily="2" charset="2"/>
              </a:rPr>
              <a:t>Available GPUs VUB: </a:t>
            </a:r>
            <a:r>
              <a:rPr lang="en-GB" sz="1800" b="1">
                <a:solidFill>
                  <a:schemeClr val="accent3"/>
                </a:solidFill>
                <a:sym typeface="Wingdings" panose="05000000000000000000" pitchFamily="2" charset="2"/>
              </a:rPr>
              <a:t>4 x 2</a:t>
            </a:r>
            <a:r>
              <a:rPr lang="en-GB" sz="1800">
                <a:sym typeface="Wingdings" panose="05000000000000000000" pitchFamily="2" charset="2"/>
              </a:rPr>
              <a:t> P100 (16GB) + </a:t>
            </a:r>
            <a:r>
              <a:rPr lang="en-GB" sz="1800" b="1">
                <a:solidFill>
                  <a:schemeClr val="accent3"/>
                </a:solidFill>
                <a:sym typeface="Wingdings" panose="05000000000000000000" pitchFamily="2" charset="2"/>
              </a:rPr>
              <a:t>10 x 2</a:t>
            </a:r>
            <a:r>
              <a:rPr lang="en-GB" sz="1800">
                <a:sym typeface="Wingdings" panose="05000000000000000000" pitchFamily="2" charset="2"/>
              </a:rPr>
              <a:t> A100 (40GB)</a:t>
            </a:r>
            <a:endParaRPr lang="en-BE" sz="1800"/>
          </a:p>
        </p:txBody>
      </p:sp>
      <p:pic>
        <p:nvPicPr>
          <p:cNvPr id="5" name="Picture 4" descr="A screenshot of a video game&#10;&#10;Description automatically generated with low confidence">
            <a:extLst>
              <a:ext uri="{FF2B5EF4-FFF2-40B4-BE49-F238E27FC236}">
                <a16:creationId xmlns:a16="http://schemas.microsoft.com/office/drawing/2014/main" id="{487BE0ED-12D7-4C02-B212-710F81ECE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929" y="1945238"/>
            <a:ext cx="3607277" cy="956713"/>
          </a:xfrm>
          <a:prstGeom prst="rect">
            <a:avLst/>
          </a:prstGeom>
        </p:spPr>
      </p:pic>
      <p:graphicFrame>
        <p:nvGraphicFramePr>
          <p:cNvPr id="6" name="Table 6">
            <a:extLst>
              <a:ext uri="{FF2B5EF4-FFF2-40B4-BE49-F238E27FC236}">
                <a16:creationId xmlns:a16="http://schemas.microsoft.com/office/drawing/2014/main" id="{28546E8C-5D71-4649-B3CB-FF53791D8370}"/>
              </a:ext>
            </a:extLst>
          </p:cNvPr>
          <p:cNvGraphicFramePr>
            <a:graphicFrameLocks noGrp="1"/>
          </p:cNvGraphicFramePr>
          <p:nvPr/>
        </p:nvGraphicFramePr>
        <p:xfrm>
          <a:off x="1262784" y="3824784"/>
          <a:ext cx="9666430" cy="794327"/>
        </p:xfrm>
        <a:graphic>
          <a:graphicData uri="http://schemas.openxmlformats.org/drawingml/2006/table">
            <a:tbl>
              <a:tblPr firstRow="1" bandRow="1">
                <a:tableStyleId>{5940675A-B579-460E-94D1-54222C63F5DA}</a:tableStyleId>
              </a:tblPr>
              <a:tblGrid>
                <a:gridCol w="2124073">
                  <a:extLst>
                    <a:ext uri="{9D8B030D-6E8A-4147-A177-3AD203B41FA5}">
                      <a16:colId xmlns:a16="http://schemas.microsoft.com/office/drawing/2014/main" val="1471523744"/>
                    </a:ext>
                  </a:extLst>
                </a:gridCol>
                <a:gridCol w="847725">
                  <a:extLst>
                    <a:ext uri="{9D8B030D-6E8A-4147-A177-3AD203B41FA5}">
                      <a16:colId xmlns:a16="http://schemas.microsoft.com/office/drawing/2014/main" val="3061704406"/>
                    </a:ext>
                  </a:extLst>
                </a:gridCol>
                <a:gridCol w="885826">
                  <a:extLst>
                    <a:ext uri="{9D8B030D-6E8A-4147-A177-3AD203B41FA5}">
                      <a16:colId xmlns:a16="http://schemas.microsoft.com/office/drawing/2014/main" val="28415527"/>
                    </a:ext>
                  </a:extLst>
                </a:gridCol>
                <a:gridCol w="2476499">
                  <a:extLst>
                    <a:ext uri="{9D8B030D-6E8A-4147-A177-3AD203B41FA5}">
                      <a16:colId xmlns:a16="http://schemas.microsoft.com/office/drawing/2014/main" val="2840204811"/>
                    </a:ext>
                  </a:extLst>
                </a:gridCol>
                <a:gridCol w="1704975">
                  <a:extLst>
                    <a:ext uri="{9D8B030D-6E8A-4147-A177-3AD203B41FA5}">
                      <a16:colId xmlns:a16="http://schemas.microsoft.com/office/drawing/2014/main" val="947970026"/>
                    </a:ext>
                  </a:extLst>
                </a:gridCol>
                <a:gridCol w="1627332">
                  <a:extLst>
                    <a:ext uri="{9D8B030D-6E8A-4147-A177-3AD203B41FA5}">
                      <a16:colId xmlns:a16="http://schemas.microsoft.com/office/drawing/2014/main" val="2876736068"/>
                    </a:ext>
                  </a:extLst>
                </a:gridCol>
              </a:tblGrid>
              <a:tr h="248164">
                <a:tc>
                  <a:txBody>
                    <a:bodyPr/>
                    <a:lstStyle/>
                    <a:p>
                      <a:r>
                        <a:rPr lang="en-GB" sz="1400">
                          <a:solidFill>
                            <a:schemeClr val="bg1"/>
                          </a:solidFill>
                        </a:rPr>
                        <a:t>Available</a:t>
                      </a:r>
                      <a:endParaRPr lang="en-BE" sz="1400">
                        <a:solidFill>
                          <a:schemeClr val="bg1"/>
                        </a:solidFill>
                      </a:endParaRPr>
                    </a:p>
                  </a:txBody>
                  <a:tcPr>
                    <a:solidFill>
                      <a:schemeClr val="accent5"/>
                    </a:solidFill>
                  </a:tcPr>
                </a:tc>
                <a:tc>
                  <a:txBody>
                    <a:bodyPr/>
                    <a:lstStyle/>
                    <a:p>
                      <a:r>
                        <a:rPr lang="en-GB" sz="1400" err="1"/>
                        <a:t>joltik</a:t>
                      </a:r>
                      <a:endParaRPr lang="en-BE" sz="1400"/>
                    </a:p>
                  </a:txBody>
                  <a:tcPr/>
                </a:tc>
                <a:tc>
                  <a:txBody>
                    <a:bodyPr/>
                    <a:lstStyle/>
                    <a:p>
                      <a:r>
                        <a:rPr lang="en-GB" sz="1400" b="1">
                          <a:solidFill>
                            <a:schemeClr val="accent3"/>
                          </a:solidFill>
                        </a:rPr>
                        <a:t>10</a:t>
                      </a:r>
                      <a:r>
                        <a:rPr lang="en-GB" sz="1400"/>
                        <a:t> nodes</a:t>
                      </a:r>
                      <a:endParaRPr lang="en-BE" sz="1400"/>
                    </a:p>
                  </a:txBody>
                  <a:tcPr/>
                </a:tc>
                <a:tc>
                  <a:txBody>
                    <a:bodyPr/>
                    <a:lstStyle/>
                    <a:p>
                      <a:r>
                        <a:rPr lang="en-GB" sz="1400" b="1">
                          <a:solidFill>
                            <a:schemeClr val="accent3"/>
                          </a:solidFill>
                        </a:rPr>
                        <a:t>4x</a:t>
                      </a:r>
                      <a:r>
                        <a:rPr lang="en-GB" sz="1400"/>
                        <a:t> V100 GPU per node (32GB)</a:t>
                      </a:r>
                      <a:endParaRPr lang="en-BE" sz="1400"/>
                    </a:p>
                  </a:txBody>
                  <a:tcPr/>
                </a:tc>
                <a:tc>
                  <a:txBody>
                    <a:bodyPr/>
                    <a:lstStyle/>
                    <a:p>
                      <a:r>
                        <a:rPr lang="en-GB" sz="1400"/>
                        <a:t>256 GiB RAM </a:t>
                      </a:r>
                      <a:r>
                        <a:rPr lang="en-GB" sz="1400" err="1"/>
                        <a:t>p/n</a:t>
                      </a:r>
                      <a:endParaRPr lang="en-BE" sz="1400"/>
                    </a:p>
                  </a:txBody>
                  <a:tcPr/>
                </a:tc>
                <a:tc>
                  <a:txBody>
                    <a:bodyPr/>
                    <a:lstStyle/>
                    <a:p>
                      <a:r>
                        <a:rPr lang="en-GB" sz="1400"/>
                        <a:t>800GB SSD </a:t>
                      </a:r>
                      <a:r>
                        <a:rPr lang="en-GB" sz="1400" err="1"/>
                        <a:t>p/n</a:t>
                      </a:r>
                      <a:endParaRPr lang="en-BE" sz="1400"/>
                    </a:p>
                  </a:txBody>
                  <a:tcPr/>
                </a:tc>
                <a:extLst>
                  <a:ext uri="{0D108BD9-81ED-4DB2-BD59-A6C34878D82A}">
                    <a16:rowId xmlns:a16="http://schemas.microsoft.com/office/drawing/2014/main" val="4199903264"/>
                  </a:ext>
                </a:extLst>
              </a:tr>
              <a:tr h="489527">
                <a:tc>
                  <a:txBody>
                    <a:bodyPr/>
                    <a:lstStyle/>
                    <a:p>
                      <a:r>
                        <a:rPr lang="en-GB" sz="1400">
                          <a:solidFill>
                            <a:schemeClr val="bg1"/>
                          </a:solidFill>
                        </a:rPr>
                        <a:t>Available</a:t>
                      </a:r>
                      <a:endParaRPr lang="en-BE" sz="1400">
                        <a:solidFill>
                          <a:schemeClr val="bg1"/>
                        </a:solidFill>
                      </a:endParaRPr>
                    </a:p>
                  </a:txBody>
                  <a:tcPr>
                    <a:solidFill>
                      <a:schemeClr val="accent5"/>
                    </a:solidFill>
                  </a:tcPr>
                </a:tc>
                <a:tc>
                  <a:txBody>
                    <a:bodyPr/>
                    <a:lstStyle/>
                    <a:p>
                      <a:r>
                        <a:rPr lang="en-GB" sz="1400" err="1"/>
                        <a:t>accelgor</a:t>
                      </a:r>
                      <a:endParaRPr lang="en-BE" sz="1400"/>
                    </a:p>
                  </a:txBody>
                  <a:tcPr/>
                </a:tc>
                <a:tc>
                  <a:txBody>
                    <a:bodyPr/>
                    <a:lstStyle/>
                    <a:p>
                      <a:r>
                        <a:rPr lang="en-GB" sz="1400" b="1">
                          <a:solidFill>
                            <a:schemeClr val="accent3"/>
                          </a:solidFill>
                        </a:rPr>
                        <a:t>9</a:t>
                      </a:r>
                      <a:r>
                        <a:rPr lang="en-GB" sz="1400"/>
                        <a:t> nodes</a:t>
                      </a:r>
                      <a:endParaRPr lang="en-BE" sz="1400"/>
                    </a:p>
                  </a:txBody>
                  <a:tcPr/>
                </a:tc>
                <a:tc>
                  <a:txBody>
                    <a:bodyPr/>
                    <a:lstStyle/>
                    <a:p>
                      <a:r>
                        <a:rPr lang="en-GB" sz="1400" b="1">
                          <a:solidFill>
                            <a:schemeClr val="accent3"/>
                          </a:solidFill>
                        </a:rPr>
                        <a:t>4x</a:t>
                      </a:r>
                      <a:r>
                        <a:rPr lang="en-GB" sz="1400"/>
                        <a:t> A100 GPU per node (80GB)</a:t>
                      </a:r>
                      <a:endParaRPr lang="en-BE" sz="1400"/>
                    </a:p>
                  </a:txBody>
                  <a:tcPr/>
                </a:tc>
                <a:tc>
                  <a:txBody>
                    <a:bodyPr/>
                    <a:lstStyle/>
                    <a:p>
                      <a:r>
                        <a:rPr lang="en-GB" sz="1400"/>
                        <a:t>~500 GiB RAM </a:t>
                      </a:r>
                      <a:r>
                        <a:rPr lang="en-GB" sz="1400" err="1"/>
                        <a:t>p/n</a:t>
                      </a:r>
                      <a:endParaRPr lang="en-BE" sz="1400"/>
                    </a:p>
                  </a:txBody>
                  <a:tcPr/>
                </a:tc>
                <a:tc>
                  <a:txBody>
                    <a:bodyPr/>
                    <a:lstStyle/>
                    <a:p>
                      <a:r>
                        <a:rPr lang="en-GB" sz="1400"/>
                        <a:t>800GB SSD </a:t>
                      </a:r>
                      <a:r>
                        <a:rPr lang="en-GB" sz="1400" err="1"/>
                        <a:t>p/n</a:t>
                      </a:r>
                      <a:endParaRPr lang="en-BE" sz="1400"/>
                    </a:p>
                  </a:txBody>
                  <a:tcPr/>
                </a:tc>
                <a:extLst>
                  <a:ext uri="{0D108BD9-81ED-4DB2-BD59-A6C34878D82A}">
                    <a16:rowId xmlns:a16="http://schemas.microsoft.com/office/drawing/2014/main" val="3676559122"/>
                  </a:ext>
                </a:extLst>
              </a:tr>
            </a:tbl>
          </a:graphicData>
        </a:graphic>
      </p:graphicFrame>
      <p:sp>
        <p:nvSpPr>
          <p:cNvPr id="7" name="Left Brace 6">
            <a:extLst>
              <a:ext uri="{FF2B5EF4-FFF2-40B4-BE49-F238E27FC236}">
                <a16:creationId xmlns:a16="http://schemas.microsoft.com/office/drawing/2014/main" id="{8C758B82-A61F-4E31-A764-06F999009C08}"/>
              </a:ext>
            </a:extLst>
          </p:cNvPr>
          <p:cNvSpPr/>
          <p:nvPr/>
        </p:nvSpPr>
        <p:spPr>
          <a:xfrm>
            <a:off x="581024" y="3429000"/>
            <a:ext cx="257174" cy="2548930"/>
          </a:xfrm>
          <a:prstGeom prst="leftBrace">
            <a:avLst>
              <a:gd name="adj1" fmla="val 133333"/>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BE"/>
          </a:p>
        </p:txBody>
      </p:sp>
      <p:sp>
        <p:nvSpPr>
          <p:cNvPr id="8" name="TextBox 7">
            <a:extLst>
              <a:ext uri="{FF2B5EF4-FFF2-40B4-BE49-F238E27FC236}">
                <a16:creationId xmlns:a16="http://schemas.microsoft.com/office/drawing/2014/main" id="{7805644B-461B-4CF4-8721-69A3BD0AA25B}"/>
              </a:ext>
            </a:extLst>
          </p:cNvPr>
          <p:cNvSpPr txBox="1"/>
          <p:nvPr/>
        </p:nvSpPr>
        <p:spPr>
          <a:xfrm rot="16200000">
            <a:off x="-72161" y="4532551"/>
            <a:ext cx="971550" cy="369332"/>
          </a:xfrm>
          <a:prstGeom prst="rect">
            <a:avLst/>
          </a:prstGeom>
        </p:spPr>
        <p:txBody>
          <a:bodyPr wrap="square" rtlCol="0">
            <a:spAutoFit/>
          </a:bodyPr>
          <a:lstStyle/>
          <a:p>
            <a:pPr algn="l"/>
            <a:r>
              <a:rPr lang="en-GB">
                <a:solidFill>
                  <a:schemeClr val="accent2"/>
                </a:solidFill>
              </a:rPr>
              <a:t>Tier 2</a:t>
            </a:r>
            <a:endParaRPr lang="en-BE">
              <a:solidFill>
                <a:schemeClr val="accent2"/>
              </a:solidFill>
            </a:endParaRPr>
          </a:p>
        </p:txBody>
      </p:sp>
    </p:spTree>
    <p:extLst>
      <p:ext uri="{BB962C8B-B14F-4D97-AF65-F5344CB8AC3E}">
        <p14:creationId xmlns:p14="http://schemas.microsoft.com/office/powerpoint/2010/main" val="2840023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6E7B-58A4-8513-69BA-C3994DC0E540}"/>
              </a:ext>
            </a:extLst>
          </p:cNvPr>
          <p:cNvSpPr>
            <a:spLocks noGrp="1"/>
          </p:cNvSpPr>
          <p:nvPr>
            <p:ph type="title"/>
          </p:nvPr>
        </p:nvSpPr>
        <p:spPr/>
        <p:txBody>
          <a:bodyPr/>
          <a:lstStyle/>
          <a:p>
            <a:r>
              <a:rPr lang="en-GB"/>
              <a:t>Computation time for different </a:t>
            </a:r>
            <a:r>
              <a:rPr lang="en-GB" err="1"/>
              <a:t>AlphaFold</a:t>
            </a:r>
            <a:r>
              <a:rPr lang="en-GB"/>
              <a:t> stages (on </a:t>
            </a:r>
            <a:r>
              <a:rPr lang="en-GB" i="1" err="1"/>
              <a:t>joltik</a:t>
            </a:r>
            <a:r>
              <a:rPr lang="en-GB"/>
              <a:t>)</a:t>
            </a:r>
          </a:p>
        </p:txBody>
      </p:sp>
      <p:graphicFrame>
        <p:nvGraphicFramePr>
          <p:cNvPr id="6" name="Content Placeholder 5">
            <a:extLst>
              <a:ext uri="{FF2B5EF4-FFF2-40B4-BE49-F238E27FC236}">
                <a16:creationId xmlns:a16="http://schemas.microsoft.com/office/drawing/2014/main" id="{FBF6E690-E812-857C-0280-2E027A97FF13}"/>
              </a:ext>
            </a:extLst>
          </p:cNvPr>
          <p:cNvGraphicFramePr>
            <a:graphicFrameLocks noGrp="1"/>
          </p:cNvGraphicFramePr>
          <p:nvPr>
            <p:ph idx="1"/>
            <p:extLst>
              <p:ext uri="{D42A27DB-BD31-4B8C-83A1-F6EECF244321}">
                <p14:modId xmlns:p14="http://schemas.microsoft.com/office/powerpoint/2010/main" val="2523626532"/>
              </p:ext>
            </p:extLst>
          </p:nvPr>
        </p:nvGraphicFramePr>
        <p:xfrm>
          <a:off x="838200" y="2030036"/>
          <a:ext cx="10515600" cy="42751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52943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350CEF-5B7D-69C5-2490-34A44D2F5990}"/>
              </a:ext>
            </a:extLst>
          </p:cNvPr>
          <p:cNvSpPr>
            <a:spLocks noGrp="1"/>
          </p:cNvSpPr>
          <p:nvPr>
            <p:ph type="title"/>
          </p:nvPr>
        </p:nvSpPr>
        <p:spPr/>
        <p:txBody>
          <a:bodyPr/>
          <a:lstStyle/>
          <a:p>
            <a:r>
              <a:rPr lang="en-GB"/>
              <a:t>Computation time for full runs on HPC-GPU, HPC-CPU and Google </a:t>
            </a:r>
            <a:r>
              <a:rPr lang="en-GB" err="1"/>
              <a:t>Colab</a:t>
            </a:r>
            <a:r>
              <a:rPr lang="en-GB"/>
              <a:t> (GPU)</a:t>
            </a:r>
          </a:p>
        </p:txBody>
      </p:sp>
      <p:graphicFrame>
        <p:nvGraphicFramePr>
          <p:cNvPr id="7" name="Content Placeholder 6">
            <a:extLst>
              <a:ext uri="{FF2B5EF4-FFF2-40B4-BE49-F238E27FC236}">
                <a16:creationId xmlns:a16="http://schemas.microsoft.com/office/drawing/2014/main" id="{A7248562-75CC-780A-5DC3-24EBFAE2BCEF}"/>
              </a:ext>
            </a:extLst>
          </p:cNvPr>
          <p:cNvGraphicFramePr>
            <a:graphicFrameLocks noGrp="1"/>
          </p:cNvGraphicFramePr>
          <p:nvPr>
            <p:ph idx="1"/>
            <p:extLst>
              <p:ext uri="{D42A27DB-BD31-4B8C-83A1-F6EECF244321}">
                <p14:modId xmlns:p14="http://schemas.microsoft.com/office/powerpoint/2010/main" val="1702342965"/>
              </p:ext>
            </p:extLst>
          </p:nvPr>
        </p:nvGraphicFramePr>
        <p:xfrm>
          <a:off x="838200" y="1982902"/>
          <a:ext cx="10515600" cy="4275138"/>
        </p:xfrm>
        <a:graphic>
          <a:graphicData uri="http://schemas.openxmlformats.org/drawingml/2006/chart">
            <c:chart xmlns:c="http://schemas.openxmlformats.org/drawingml/2006/chart" xmlns:r="http://schemas.openxmlformats.org/officeDocument/2006/relationships" r:id="rId2"/>
          </a:graphicData>
        </a:graphic>
      </p:graphicFrame>
      <p:cxnSp>
        <p:nvCxnSpPr>
          <p:cNvPr id="2" name="Straight Connector 1">
            <a:extLst>
              <a:ext uri="{FF2B5EF4-FFF2-40B4-BE49-F238E27FC236}">
                <a16:creationId xmlns:a16="http://schemas.microsoft.com/office/drawing/2014/main" id="{8F5630DC-AF5F-8E79-22F8-B99441FB8AF2}"/>
              </a:ext>
            </a:extLst>
          </p:cNvPr>
          <p:cNvCxnSpPr>
            <a:cxnSpLocks/>
          </p:cNvCxnSpPr>
          <p:nvPr/>
        </p:nvCxnSpPr>
        <p:spPr>
          <a:xfrm flipV="1">
            <a:off x="4883085" y="2092751"/>
            <a:ext cx="0" cy="346719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1D81C1A-D77F-5ED6-D53E-62B1B7979CE6}"/>
              </a:ext>
            </a:extLst>
          </p:cNvPr>
          <p:cNvCxnSpPr>
            <a:cxnSpLocks/>
          </p:cNvCxnSpPr>
          <p:nvPr/>
        </p:nvCxnSpPr>
        <p:spPr>
          <a:xfrm flipV="1">
            <a:off x="6221692" y="2092751"/>
            <a:ext cx="0" cy="346719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2035B8-EC33-1B23-7F94-24EBB9C079D6}"/>
              </a:ext>
            </a:extLst>
          </p:cNvPr>
          <p:cNvSpPr txBox="1"/>
          <p:nvPr/>
        </p:nvSpPr>
        <p:spPr>
          <a:xfrm>
            <a:off x="5016632" y="1859422"/>
            <a:ext cx="1071513" cy="523220"/>
          </a:xfrm>
          <a:prstGeom prst="rect">
            <a:avLst/>
          </a:prstGeom>
        </p:spPr>
        <p:txBody>
          <a:bodyPr wrap="square" rtlCol="0">
            <a:spAutoFit/>
          </a:bodyPr>
          <a:lstStyle/>
          <a:p>
            <a:pPr algn="l"/>
            <a:r>
              <a:rPr lang="en-GB" sz="1400" b="1" err="1">
                <a:solidFill>
                  <a:srgbClr val="FF0000"/>
                </a:solidFill>
              </a:rPr>
              <a:t>Colab</a:t>
            </a:r>
            <a:r>
              <a:rPr lang="en-GB" sz="1400" b="1">
                <a:solidFill>
                  <a:srgbClr val="FF0000"/>
                </a:solidFill>
              </a:rPr>
              <a:t> length limit</a:t>
            </a:r>
          </a:p>
        </p:txBody>
      </p:sp>
    </p:spTree>
    <p:extLst>
      <p:ext uri="{BB962C8B-B14F-4D97-AF65-F5344CB8AC3E}">
        <p14:creationId xmlns:p14="http://schemas.microsoft.com/office/powerpoint/2010/main" val="230882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E921-034C-8549-D987-345BAC7F8459}"/>
              </a:ext>
            </a:extLst>
          </p:cNvPr>
          <p:cNvSpPr>
            <a:spLocks noGrp="1"/>
          </p:cNvSpPr>
          <p:nvPr>
            <p:ph type="title"/>
          </p:nvPr>
        </p:nvSpPr>
        <p:spPr>
          <a:xfrm>
            <a:off x="838200" y="153177"/>
            <a:ext cx="10515600" cy="1325563"/>
          </a:xfrm>
        </p:spPr>
        <p:txBody>
          <a:bodyPr/>
          <a:lstStyle/>
          <a:p>
            <a:r>
              <a:rPr lang="en-GB" dirty="0"/>
              <a:t>(Dis)advantages of the platforms</a:t>
            </a:r>
          </a:p>
        </p:txBody>
      </p:sp>
      <p:cxnSp>
        <p:nvCxnSpPr>
          <p:cNvPr id="5" name="Straight Connector 4">
            <a:extLst>
              <a:ext uri="{FF2B5EF4-FFF2-40B4-BE49-F238E27FC236}">
                <a16:creationId xmlns:a16="http://schemas.microsoft.com/office/drawing/2014/main" id="{430AB339-1510-1C87-0452-4EC18075A92E}"/>
              </a:ext>
            </a:extLst>
          </p:cNvPr>
          <p:cNvCxnSpPr/>
          <p:nvPr/>
        </p:nvCxnSpPr>
        <p:spPr>
          <a:xfrm>
            <a:off x="6096000" y="1277736"/>
            <a:ext cx="0" cy="5020116"/>
          </a:xfrm>
          <a:prstGeom prst="line">
            <a:avLst/>
          </a:prstGeom>
        </p:spPr>
        <p:style>
          <a:lnRef idx="2">
            <a:schemeClr val="accent5"/>
          </a:lnRef>
          <a:fillRef idx="0">
            <a:schemeClr val="accent5"/>
          </a:fillRef>
          <a:effectRef idx="1">
            <a:schemeClr val="accent5"/>
          </a:effectRef>
          <a:fontRef idx="minor">
            <a:schemeClr val="tx1"/>
          </a:fontRef>
        </p:style>
      </p:cxnSp>
      <p:cxnSp>
        <p:nvCxnSpPr>
          <p:cNvPr id="6" name="Straight Connector 5">
            <a:extLst>
              <a:ext uri="{FF2B5EF4-FFF2-40B4-BE49-F238E27FC236}">
                <a16:creationId xmlns:a16="http://schemas.microsoft.com/office/drawing/2014/main" id="{BE4F1A81-0068-92F8-B3F3-2996ECBB6FAD}"/>
              </a:ext>
            </a:extLst>
          </p:cNvPr>
          <p:cNvCxnSpPr>
            <a:cxnSpLocks/>
          </p:cNvCxnSpPr>
          <p:nvPr/>
        </p:nvCxnSpPr>
        <p:spPr>
          <a:xfrm flipH="1">
            <a:off x="709517" y="3762066"/>
            <a:ext cx="10772965" cy="0"/>
          </a:xfrm>
          <a:prstGeom prst="line">
            <a:avLst/>
          </a:prstGeom>
        </p:spPr>
        <p:style>
          <a:lnRef idx="2">
            <a:schemeClr val="accent5"/>
          </a:lnRef>
          <a:fillRef idx="0">
            <a:schemeClr val="accent5"/>
          </a:fillRef>
          <a:effectRef idx="1">
            <a:schemeClr val="accent5"/>
          </a:effectRef>
          <a:fontRef idx="minor">
            <a:schemeClr val="tx1"/>
          </a:fontRef>
        </p:style>
      </p:cxnSp>
      <p:sp>
        <p:nvSpPr>
          <p:cNvPr id="10" name="TextBox 9">
            <a:extLst>
              <a:ext uri="{FF2B5EF4-FFF2-40B4-BE49-F238E27FC236}">
                <a16:creationId xmlns:a16="http://schemas.microsoft.com/office/drawing/2014/main" id="{8C9A54B8-F28A-64F5-9A18-4381B1DDAD75}"/>
              </a:ext>
            </a:extLst>
          </p:cNvPr>
          <p:cNvSpPr txBox="1"/>
          <p:nvPr/>
        </p:nvSpPr>
        <p:spPr>
          <a:xfrm>
            <a:off x="709517" y="1283827"/>
            <a:ext cx="5291610" cy="2108269"/>
          </a:xfrm>
          <a:prstGeom prst="rect">
            <a:avLst/>
          </a:prstGeom>
          <a:noFill/>
        </p:spPr>
        <p:txBody>
          <a:bodyPr wrap="square">
            <a:spAutoFit/>
          </a:bodyPr>
          <a:lstStyle/>
          <a:p>
            <a:r>
              <a:rPr lang="en-GB" sz="1800" b="1" dirty="0" err="1"/>
              <a:t>AlphaFoldDB</a:t>
            </a:r>
            <a:endParaRPr lang="en-GB" sz="1800" b="1" dirty="0"/>
          </a:p>
          <a:p>
            <a:endParaRPr lang="en-GB" sz="1100" b="1" dirty="0"/>
          </a:p>
          <a:p>
            <a:r>
              <a:rPr lang="en-GB" b="1" dirty="0">
                <a:solidFill>
                  <a:srgbClr val="006022"/>
                </a:solidFill>
              </a:rPr>
              <a:t>+ Instant access</a:t>
            </a:r>
          </a:p>
          <a:p>
            <a:r>
              <a:rPr lang="en-GB" b="1" dirty="0">
                <a:solidFill>
                  <a:srgbClr val="006022"/>
                </a:solidFill>
              </a:rPr>
              <a:t>+ Over 200 million predictions</a:t>
            </a:r>
          </a:p>
          <a:p>
            <a:r>
              <a:rPr lang="en-GB" b="1" dirty="0">
                <a:solidFill>
                  <a:srgbClr val="006022"/>
                </a:solidFill>
              </a:rPr>
              <a:t>+ Interactive PAE plot</a:t>
            </a:r>
          </a:p>
          <a:p>
            <a:endParaRPr lang="en-GB" sz="1050" b="1" dirty="0"/>
          </a:p>
          <a:p>
            <a:r>
              <a:rPr lang="en-GB" b="1" dirty="0">
                <a:solidFill>
                  <a:srgbClr val="C00000"/>
                </a:solidFill>
              </a:rPr>
              <a:t>- Only existing proteins</a:t>
            </a:r>
          </a:p>
          <a:p>
            <a:r>
              <a:rPr lang="en-GB" b="1" dirty="0">
                <a:solidFill>
                  <a:srgbClr val="C00000"/>
                </a:solidFill>
              </a:rPr>
              <a:t>- No protein complexes</a:t>
            </a:r>
          </a:p>
        </p:txBody>
      </p:sp>
      <p:sp>
        <p:nvSpPr>
          <p:cNvPr id="11" name="TextBox 10">
            <a:extLst>
              <a:ext uri="{FF2B5EF4-FFF2-40B4-BE49-F238E27FC236}">
                <a16:creationId xmlns:a16="http://schemas.microsoft.com/office/drawing/2014/main" id="{ACF62099-BF46-DD8E-8C28-C6E67699BB23}"/>
              </a:ext>
            </a:extLst>
          </p:cNvPr>
          <p:cNvSpPr txBox="1"/>
          <p:nvPr/>
        </p:nvSpPr>
        <p:spPr>
          <a:xfrm>
            <a:off x="709517" y="3827478"/>
            <a:ext cx="5103886" cy="2385268"/>
          </a:xfrm>
          <a:prstGeom prst="rect">
            <a:avLst/>
          </a:prstGeom>
          <a:noFill/>
        </p:spPr>
        <p:txBody>
          <a:bodyPr wrap="square">
            <a:spAutoFit/>
          </a:bodyPr>
          <a:lstStyle/>
          <a:p>
            <a:r>
              <a:rPr lang="en-GB" sz="1800" b="1" dirty="0" err="1"/>
              <a:t>UGent</a:t>
            </a:r>
            <a:r>
              <a:rPr lang="en-GB" sz="1800" b="1" dirty="0"/>
              <a:t> HPC</a:t>
            </a:r>
          </a:p>
          <a:p>
            <a:endParaRPr lang="en-GB" sz="1200" b="1" dirty="0"/>
          </a:p>
          <a:p>
            <a:r>
              <a:rPr lang="en-GB" b="1" dirty="0">
                <a:solidFill>
                  <a:srgbClr val="006022"/>
                </a:solidFill>
              </a:rPr>
              <a:t>+ High throughput possible via queueing system</a:t>
            </a:r>
          </a:p>
          <a:p>
            <a:r>
              <a:rPr lang="en-GB" b="1" dirty="0">
                <a:solidFill>
                  <a:srgbClr val="006022"/>
                </a:solidFill>
              </a:rPr>
              <a:t>+ Maximum of &gt;4000 amino acids</a:t>
            </a:r>
          </a:p>
          <a:p>
            <a:r>
              <a:rPr lang="en-GB" b="1" dirty="0">
                <a:solidFill>
                  <a:srgbClr val="006022"/>
                </a:solidFill>
              </a:rPr>
              <a:t>+ Secure connection on </a:t>
            </a:r>
            <a:r>
              <a:rPr lang="en-GB" b="1" dirty="0" err="1">
                <a:solidFill>
                  <a:srgbClr val="006022"/>
                </a:solidFill>
              </a:rPr>
              <a:t>UGent</a:t>
            </a:r>
            <a:r>
              <a:rPr lang="en-GB" b="1" dirty="0">
                <a:solidFill>
                  <a:srgbClr val="006022"/>
                </a:solidFill>
              </a:rPr>
              <a:t> system</a:t>
            </a:r>
          </a:p>
          <a:p>
            <a:r>
              <a:rPr lang="en-GB" b="1" dirty="0">
                <a:solidFill>
                  <a:srgbClr val="006022"/>
                </a:solidFill>
              </a:rPr>
              <a:t>+ Software installations are managed centrally</a:t>
            </a:r>
          </a:p>
          <a:p>
            <a:endParaRPr lang="en-GB" sz="1100" b="1" dirty="0"/>
          </a:p>
          <a:p>
            <a:r>
              <a:rPr lang="en-GB" b="1" dirty="0">
                <a:solidFill>
                  <a:srgbClr val="C00000"/>
                </a:solidFill>
              </a:rPr>
              <a:t>- Unpredictable queuing times</a:t>
            </a:r>
          </a:p>
          <a:p>
            <a:r>
              <a:rPr lang="en-GB" b="1" dirty="0">
                <a:solidFill>
                  <a:srgbClr val="C00000"/>
                </a:solidFill>
              </a:rPr>
              <a:t>- (default) slow MSA search</a:t>
            </a:r>
          </a:p>
        </p:txBody>
      </p:sp>
      <p:sp>
        <p:nvSpPr>
          <p:cNvPr id="12" name="TextBox 11">
            <a:extLst>
              <a:ext uri="{FF2B5EF4-FFF2-40B4-BE49-F238E27FC236}">
                <a16:creationId xmlns:a16="http://schemas.microsoft.com/office/drawing/2014/main" id="{44477CF5-2317-DC2E-5254-032012A5E60B}"/>
              </a:ext>
            </a:extLst>
          </p:cNvPr>
          <p:cNvSpPr txBox="1"/>
          <p:nvPr/>
        </p:nvSpPr>
        <p:spPr>
          <a:xfrm>
            <a:off x="6238306" y="1284082"/>
            <a:ext cx="5244176" cy="2423740"/>
          </a:xfrm>
          <a:prstGeom prst="rect">
            <a:avLst/>
          </a:prstGeom>
          <a:noFill/>
        </p:spPr>
        <p:txBody>
          <a:bodyPr wrap="square">
            <a:spAutoFit/>
          </a:bodyPr>
          <a:lstStyle/>
          <a:p>
            <a:r>
              <a:rPr lang="en-GB" sz="1800" b="1" dirty="0"/>
              <a:t>Google </a:t>
            </a:r>
            <a:r>
              <a:rPr lang="en-GB" sz="1800" b="1" dirty="0" err="1"/>
              <a:t>Colab</a:t>
            </a:r>
            <a:endParaRPr lang="en-GB" sz="1800" b="1" dirty="0"/>
          </a:p>
          <a:p>
            <a:endParaRPr lang="en-GB" sz="1100" b="1" dirty="0"/>
          </a:p>
          <a:p>
            <a:r>
              <a:rPr lang="en-GB" sz="1600" b="1" dirty="0">
                <a:solidFill>
                  <a:srgbClr val="006022"/>
                </a:solidFill>
              </a:rPr>
              <a:t>+ Plug &amp; play</a:t>
            </a:r>
          </a:p>
          <a:p>
            <a:r>
              <a:rPr lang="en-GB" sz="1600" b="1" dirty="0">
                <a:solidFill>
                  <a:srgbClr val="006022"/>
                </a:solidFill>
              </a:rPr>
              <a:t>+ Automatic visualizations</a:t>
            </a:r>
          </a:p>
          <a:p>
            <a:r>
              <a:rPr lang="en-GB" sz="1600" b="1" dirty="0">
                <a:solidFill>
                  <a:srgbClr val="006022"/>
                </a:solidFill>
              </a:rPr>
              <a:t>+ MMSeqs2 for very fast MSA computation</a:t>
            </a:r>
          </a:p>
          <a:p>
            <a:endParaRPr lang="en-GB" sz="1050" b="1" dirty="0"/>
          </a:p>
          <a:p>
            <a:r>
              <a:rPr lang="en-GB" sz="1600" b="1" dirty="0">
                <a:solidFill>
                  <a:srgbClr val="C00000"/>
                </a:solidFill>
              </a:rPr>
              <a:t>- Maximum 1000-1400 amino acids</a:t>
            </a:r>
          </a:p>
          <a:p>
            <a:r>
              <a:rPr lang="en-GB" sz="1600" b="1" dirty="0">
                <a:solidFill>
                  <a:srgbClr val="C00000"/>
                </a:solidFill>
              </a:rPr>
              <a:t>- Limited resources (time-wise)</a:t>
            </a:r>
          </a:p>
          <a:p>
            <a:r>
              <a:rPr lang="en-GB" sz="1600" b="1" dirty="0">
                <a:solidFill>
                  <a:srgbClr val="C00000"/>
                </a:solidFill>
              </a:rPr>
              <a:t>- No high throughput</a:t>
            </a:r>
          </a:p>
          <a:p>
            <a:r>
              <a:rPr lang="en-GB" sz="1600" b="1" dirty="0">
                <a:solidFill>
                  <a:srgbClr val="C00000"/>
                </a:solidFill>
              </a:rPr>
              <a:t>- No proprietary data</a:t>
            </a:r>
          </a:p>
        </p:txBody>
      </p:sp>
      <p:sp>
        <p:nvSpPr>
          <p:cNvPr id="13" name="TextBox 12">
            <a:extLst>
              <a:ext uri="{FF2B5EF4-FFF2-40B4-BE49-F238E27FC236}">
                <a16:creationId xmlns:a16="http://schemas.microsoft.com/office/drawing/2014/main" id="{6C2BFAD9-ADF9-2401-7A48-EA6F92428057}"/>
              </a:ext>
            </a:extLst>
          </p:cNvPr>
          <p:cNvSpPr txBox="1"/>
          <p:nvPr/>
        </p:nvSpPr>
        <p:spPr>
          <a:xfrm>
            <a:off x="6238306" y="3815621"/>
            <a:ext cx="5244171" cy="3493264"/>
          </a:xfrm>
          <a:prstGeom prst="rect">
            <a:avLst/>
          </a:prstGeom>
          <a:noFill/>
        </p:spPr>
        <p:txBody>
          <a:bodyPr wrap="square">
            <a:spAutoFit/>
          </a:bodyPr>
          <a:lstStyle/>
          <a:p>
            <a:r>
              <a:rPr lang="en-GB" sz="1800" b="1" dirty="0" err="1"/>
              <a:t>AlphaFoldServer</a:t>
            </a:r>
            <a:endParaRPr lang="en-GB" sz="1800" b="1" dirty="0"/>
          </a:p>
          <a:p>
            <a:endParaRPr lang="en-GB" sz="1100" b="1" dirty="0"/>
          </a:p>
          <a:p>
            <a:r>
              <a:rPr lang="en-GB" b="1" dirty="0">
                <a:solidFill>
                  <a:srgbClr val="006022"/>
                </a:solidFill>
              </a:rPr>
              <a:t>+ AlphaFold3!</a:t>
            </a:r>
          </a:p>
          <a:p>
            <a:r>
              <a:rPr lang="en-GB" b="1" dirty="0">
                <a:solidFill>
                  <a:srgbClr val="006022"/>
                </a:solidFill>
              </a:rPr>
              <a:t>+ Extra biomolecules, higher accuracy</a:t>
            </a:r>
          </a:p>
          <a:p>
            <a:r>
              <a:rPr lang="en-GB" b="1" dirty="0">
                <a:solidFill>
                  <a:srgbClr val="006022"/>
                </a:solidFill>
              </a:rPr>
              <a:t>+ Straightforward user interface</a:t>
            </a:r>
          </a:p>
          <a:p>
            <a:r>
              <a:rPr lang="en-GB" b="1" dirty="0">
                <a:solidFill>
                  <a:srgbClr val="006022"/>
                </a:solidFill>
              </a:rPr>
              <a:t>+ Fast predictions</a:t>
            </a:r>
          </a:p>
          <a:p>
            <a:endParaRPr lang="en-GB" sz="1050" b="1" dirty="0"/>
          </a:p>
          <a:p>
            <a:r>
              <a:rPr lang="en-GB" b="1" dirty="0">
                <a:solidFill>
                  <a:srgbClr val="C00000"/>
                </a:solidFill>
              </a:rPr>
              <a:t>- Only 20 prediction jobs per day </a:t>
            </a:r>
          </a:p>
          <a:p>
            <a:r>
              <a:rPr lang="en-GB" b="1" dirty="0">
                <a:solidFill>
                  <a:srgbClr val="C00000"/>
                </a:solidFill>
              </a:rPr>
              <a:t>- No proprietary data</a:t>
            </a:r>
          </a:p>
          <a:p>
            <a:r>
              <a:rPr lang="en-GB" b="1" dirty="0">
                <a:solidFill>
                  <a:srgbClr val="C00000"/>
                </a:solidFill>
              </a:rPr>
              <a:t>- Limited set of ligands and modifications available</a:t>
            </a:r>
          </a:p>
          <a:p>
            <a:r>
              <a:rPr lang="en-GB" b="1" dirty="0">
                <a:solidFill>
                  <a:srgbClr val="C00000"/>
                </a:solidFill>
              </a:rPr>
              <a:t>- Restrictive terms and conditions</a:t>
            </a:r>
          </a:p>
          <a:p>
            <a:endParaRPr lang="en-GB" b="1" dirty="0">
              <a:solidFill>
                <a:srgbClr val="C00000"/>
              </a:solidFill>
            </a:endParaRPr>
          </a:p>
          <a:p>
            <a:endParaRPr lang="en-GB" dirty="0"/>
          </a:p>
        </p:txBody>
      </p:sp>
    </p:spTree>
    <p:extLst>
      <p:ext uri="{BB962C8B-B14F-4D97-AF65-F5344CB8AC3E}">
        <p14:creationId xmlns:p14="http://schemas.microsoft.com/office/powerpoint/2010/main" val="119749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AD40-0781-E918-0C20-D3939E37B2B0}"/>
              </a:ext>
            </a:extLst>
          </p:cNvPr>
          <p:cNvSpPr>
            <a:spLocks noGrp="1"/>
          </p:cNvSpPr>
          <p:nvPr>
            <p:ph type="ctrTitle"/>
          </p:nvPr>
        </p:nvSpPr>
        <p:spPr/>
        <p:txBody>
          <a:bodyPr/>
          <a:lstStyle/>
          <a:p>
            <a:r>
              <a:rPr lang="en-GB"/>
              <a:t>How to run  AlphaFold on the HPC</a:t>
            </a:r>
          </a:p>
        </p:txBody>
      </p:sp>
    </p:spTree>
    <p:extLst>
      <p:ext uri="{BB962C8B-B14F-4D97-AF65-F5344CB8AC3E}">
        <p14:creationId xmlns:p14="http://schemas.microsoft.com/office/powerpoint/2010/main" val="1752367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981EBB-67E2-468D-A1AF-6FA0CF3975F9}"/>
              </a:ext>
            </a:extLst>
          </p:cNvPr>
          <p:cNvSpPr>
            <a:spLocks noGrp="1"/>
          </p:cNvSpPr>
          <p:nvPr>
            <p:ph type="title"/>
          </p:nvPr>
        </p:nvSpPr>
        <p:spPr/>
        <p:txBody>
          <a:bodyPr/>
          <a:lstStyle/>
          <a:p>
            <a:r>
              <a:rPr lang="en-GB"/>
              <a:t>Set-up: requirements</a:t>
            </a:r>
          </a:p>
        </p:txBody>
      </p:sp>
      <p:sp>
        <p:nvSpPr>
          <p:cNvPr id="2" name="TextBox 1">
            <a:extLst>
              <a:ext uri="{FF2B5EF4-FFF2-40B4-BE49-F238E27FC236}">
                <a16:creationId xmlns:a16="http://schemas.microsoft.com/office/drawing/2014/main" id="{703FD94E-E16C-44BC-9C34-82C7D076C802}"/>
              </a:ext>
            </a:extLst>
          </p:cNvPr>
          <p:cNvSpPr txBox="1"/>
          <p:nvPr/>
        </p:nvSpPr>
        <p:spPr>
          <a:xfrm>
            <a:off x="604299" y="1690688"/>
            <a:ext cx="9875520" cy="3908762"/>
          </a:xfrm>
          <a:prstGeom prst="rect">
            <a:avLst/>
          </a:prstGeom>
        </p:spPr>
        <p:txBody>
          <a:bodyPr wrap="square" rtlCol="0">
            <a:spAutoFit/>
          </a:bodyPr>
          <a:lstStyle/>
          <a:p>
            <a:pPr algn="l"/>
            <a:r>
              <a:rPr lang="en-GB">
                <a:solidFill>
                  <a:schemeClr val="accent5"/>
                </a:solidFill>
                <a:hlinkClick r:id="rId2"/>
              </a:rPr>
              <a:t>https://docs.vscentrum.be/en/latest/access/getting_access.html</a:t>
            </a:r>
            <a:endParaRPr lang="en-GB">
              <a:solidFill>
                <a:schemeClr val="accent5"/>
              </a:solidFill>
            </a:endParaRPr>
          </a:p>
          <a:p>
            <a:pPr algn="l"/>
            <a:endParaRPr lang="en-GB">
              <a:solidFill>
                <a:schemeClr val="accent5"/>
              </a:solidFill>
            </a:endParaRPr>
          </a:p>
          <a:p>
            <a:pPr algn="l"/>
            <a:r>
              <a:rPr lang="en-GB">
                <a:solidFill>
                  <a:schemeClr val="accent5"/>
                </a:solidFill>
              </a:rPr>
              <a:t>Necessary: </a:t>
            </a:r>
            <a:r>
              <a:rPr lang="en-GB" b="1">
                <a:solidFill>
                  <a:schemeClr val="accent5"/>
                </a:solidFill>
              </a:rPr>
              <a:t>VSC account</a:t>
            </a:r>
            <a:r>
              <a:rPr lang="en-GB">
                <a:solidFill>
                  <a:schemeClr val="accent5"/>
                </a:solidFill>
              </a:rPr>
              <a:t> (account set-up should have been done in advance)</a:t>
            </a:r>
          </a:p>
          <a:p>
            <a:pPr algn="l"/>
            <a:endParaRPr lang="en-GB">
              <a:solidFill>
                <a:schemeClr val="accent5"/>
              </a:solidFill>
            </a:endParaRPr>
          </a:p>
          <a:p>
            <a:pPr algn="l"/>
            <a:r>
              <a:rPr lang="en-GB">
                <a:solidFill>
                  <a:schemeClr val="accent5"/>
                </a:solidFill>
              </a:rPr>
              <a:t>Logging in can be done via:</a:t>
            </a:r>
          </a:p>
          <a:p>
            <a:pPr algn="l"/>
            <a:endParaRPr lang="en-GB" b="1">
              <a:solidFill>
                <a:schemeClr val="accent5"/>
              </a:solidFill>
            </a:endParaRPr>
          </a:p>
          <a:p>
            <a:pPr algn="l"/>
            <a:r>
              <a:rPr lang="en-GB" b="1">
                <a:solidFill>
                  <a:schemeClr val="accent5"/>
                </a:solidFill>
              </a:rPr>
              <a:t>(a) Internet browser</a:t>
            </a:r>
          </a:p>
          <a:p>
            <a:pPr algn="l"/>
            <a:endParaRPr lang="en-GB" b="1">
              <a:solidFill>
                <a:schemeClr val="accent5"/>
              </a:solidFill>
            </a:endParaRPr>
          </a:p>
          <a:p>
            <a:pPr algn="l"/>
            <a:r>
              <a:rPr lang="en-GB" b="1">
                <a:solidFill>
                  <a:schemeClr val="accent5"/>
                </a:solidFill>
              </a:rPr>
              <a:t>(b) SSH client</a:t>
            </a:r>
          </a:p>
          <a:p>
            <a:pPr marL="285750" indent="-285750" algn="l">
              <a:buFontTx/>
              <a:buChar char="-"/>
            </a:pPr>
            <a:r>
              <a:rPr lang="en-GB">
                <a:solidFill>
                  <a:schemeClr val="accent5"/>
                </a:solidFill>
              </a:rPr>
              <a:t>Public/private key pair and SSH client needed</a:t>
            </a:r>
          </a:p>
          <a:p>
            <a:pPr marL="285750" indent="-285750" algn="l">
              <a:buFontTx/>
              <a:buChar char="-"/>
            </a:pPr>
            <a:endParaRPr lang="en-GB">
              <a:solidFill>
                <a:schemeClr val="accent5"/>
              </a:solidFill>
            </a:endParaRPr>
          </a:p>
          <a:p>
            <a:pPr algn="l"/>
            <a:r>
              <a:rPr lang="en-GB" sz="1400">
                <a:solidFill>
                  <a:schemeClr val="accent5"/>
                </a:solidFill>
              </a:rPr>
              <a:t>Command line introduction: </a:t>
            </a:r>
          </a:p>
          <a:p>
            <a:pPr algn="l"/>
            <a:r>
              <a:rPr lang="en-GB" sz="1400">
                <a:solidFill>
                  <a:schemeClr val="accent5"/>
                </a:solidFill>
                <a:hlinkClick r:id="rId3"/>
              </a:rPr>
              <a:t>https://elearning.bits.vib.be/courses/alphafold/lessons/alphafold-on-the-hpc/topic/basic-unix-commands/</a:t>
            </a:r>
            <a:endParaRPr lang="en-GB" sz="1400">
              <a:solidFill>
                <a:schemeClr val="accent5"/>
              </a:solidFill>
            </a:endParaRPr>
          </a:p>
          <a:p>
            <a:pPr algn="l"/>
            <a:endParaRPr lang="en-GB">
              <a:solidFill>
                <a:schemeClr val="accent5"/>
              </a:solidFill>
            </a:endParaRPr>
          </a:p>
        </p:txBody>
      </p:sp>
    </p:spTree>
    <p:extLst>
      <p:ext uri="{BB962C8B-B14F-4D97-AF65-F5344CB8AC3E}">
        <p14:creationId xmlns:p14="http://schemas.microsoft.com/office/powerpoint/2010/main" val="2524198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E143-0B5A-48A3-80D8-A14D37263069}"/>
              </a:ext>
            </a:extLst>
          </p:cNvPr>
          <p:cNvSpPr>
            <a:spLocks noGrp="1"/>
          </p:cNvSpPr>
          <p:nvPr>
            <p:ph type="title"/>
          </p:nvPr>
        </p:nvSpPr>
        <p:spPr>
          <a:xfrm>
            <a:off x="2209800" y="-80500"/>
            <a:ext cx="10515600" cy="1325563"/>
          </a:xfrm>
        </p:spPr>
        <p:txBody>
          <a:bodyPr/>
          <a:lstStyle/>
          <a:p>
            <a:r>
              <a:rPr lang="en-GB"/>
              <a:t>Set-up: logging in</a:t>
            </a:r>
          </a:p>
        </p:txBody>
      </p:sp>
      <p:pic>
        <p:nvPicPr>
          <p:cNvPr id="3074" name="Picture 2" descr="3D model cartoon laptop - TurboSquid 1276701">
            <a:extLst>
              <a:ext uri="{FF2B5EF4-FFF2-40B4-BE49-F238E27FC236}">
                <a16:creationId xmlns:a16="http://schemas.microsoft.com/office/drawing/2014/main" id="{55C23179-225C-4E59-86F8-C0D587ECF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890" y="895351"/>
            <a:ext cx="1555143" cy="155514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5647CA3-F84D-4966-87D6-FAB29D2A27C5}"/>
              </a:ext>
            </a:extLst>
          </p:cNvPr>
          <p:cNvCxnSpPr>
            <a:cxnSpLocks/>
          </p:cNvCxnSpPr>
          <p:nvPr/>
        </p:nvCxnSpPr>
        <p:spPr>
          <a:xfrm>
            <a:off x="2012171" y="2471806"/>
            <a:ext cx="0" cy="119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Object 6">
            <a:extLst>
              <a:ext uri="{FF2B5EF4-FFF2-40B4-BE49-F238E27FC236}">
                <a16:creationId xmlns:a16="http://schemas.microsoft.com/office/drawing/2014/main" id="{E1A7094E-4B02-450D-BB7E-59AF85890EE1}"/>
              </a:ext>
            </a:extLst>
          </p:cNvPr>
          <p:cNvGraphicFramePr>
            <a:graphicFrameLocks noChangeAspect="1"/>
          </p:cNvGraphicFramePr>
          <p:nvPr/>
        </p:nvGraphicFramePr>
        <p:xfrm>
          <a:off x="759994" y="3786712"/>
          <a:ext cx="2220248" cy="1818343"/>
        </p:xfrm>
        <a:graphic>
          <a:graphicData uri="http://schemas.openxmlformats.org/presentationml/2006/ole">
            <mc:AlternateContent xmlns:mc="http://schemas.openxmlformats.org/markup-compatibility/2006">
              <mc:Choice xmlns:v="urn:schemas-microsoft-com:vml" Requires="v">
                <p:oleObj name="Bitmap Image" r:id="rId3" imgW="1621800" imgH="1328040" progId="Paint.Picture">
                  <p:embed/>
                </p:oleObj>
              </mc:Choice>
              <mc:Fallback>
                <p:oleObj name="Bitmap Image" r:id="rId3" imgW="1621800" imgH="1328040" progId="Paint.Picture">
                  <p:embed/>
                  <p:pic>
                    <p:nvPicPr>
                      <p:cNvPr id="7" name="Object 6">
                        <a:extLst>
                          <a:ext uri="{FF2B5EF4-FFF2-40B4-BE49-F238E27FC236}">
                            <a16:creationId xmlns:a16="http://schemas.microsoft.com/office/drawing/2014/main" id="{E1A7094E-4B02-450D-BB7E-59AF85890EE1}"/>
                          </a:ext>
                        </a:extLst>
                      </p:cNvPr>
                      <p:cNvPicPr/>
                      <p:nvPr/>
                    </p:nvPicPr>
                    <p:blipFill>
                      <a:blip r:embed="rId4"/>
                      <a:stretch>
                        <a:fillRect/>
                      </a:stretch>
                    </p:blipFill>
                    <p:spPr>
                      <a:xfrm>
                        <a:off x="759994" y="3786712"/>
                        <a:ext cx="2220248" cy="1818343"/>
                      </a:xfrm>
                      <a:prstGeom prst="rect">
                        <a:avLst/>
                      </a:prstGeom>
                    </p:spPr>
                  </p:pic>
                </p:oleObj>
              </mc:Fallback>
            </mc:AlternateContent>
          </a:graphicData>
        </a:graphic>
      </p:graphicFrame>
      <p:pic>
        <p:nvPicPr>
          <p:cNvPr id="3076" name="Picture 4" descr="Image result for chrome">
            <a:extLst>
              <a:ext uri="{FF2B5EF4-FFF2-40B4-BE49-F238E27FC236}">
                <a16:creationId xmlns:a16="http://schemas.microsoft.com/office/drawing/2014/main" id="{6BA8BC26-FB3A-4010-9AC6-865B5EDBDB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972" y="1288613"/>
            <a:ext cx="223299" cy="2232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firefox">
            <a:extLst>
              <a:ext uri="{FF2B5EF4-FFF2-40B4-BE49-F238E27FC236}">
                <a16:creationId xmlns:a16="http://schemas.microsoft.com/office/drawing/2014/main" id="{63591083-F23F-4093-9D76-771FB7ECD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7015" y="1231628"/>
            <a:ext cx="337268" cy="33726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fari">
            <a:extLst>
              <a:ext uri="{FF2B5EF4-FFF2-40B4-BE49-F238E27FC236}">
                <a16:creationId xmlns:a16="http://schemas.microsoft.com/office/drawing/2014/main" id="{022143D0-8E7F-4B38-8C4C-A1FC782D05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6027" y="1288613"/>
            <a:ext cx="260085" cy="2600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CEBFB97-4EA2-4829-9466-4FEB2E006AB8}"/>
              </a:ext>
            </a:extLst>
          </p:cNvPr>
          <p:cNvSpPr txBox="1"/>
          <p:nvPr/>
        </p:nvSpPr>
        <p:spPr>
          <a:xfrm>
            <a:off x="5627856" y="1231628"/>
            <a:ext cx="2051437" cy="369332"/>
          </a:xfrm>
          <a:prstGeom prst="rect">
            <a:avLst/>
          </a:prstGeom>
        </p:spPr>
        <p:txBody>
          <a:bodyPr wrap="square" rtlCol="0">
            <a:spAutoFit/>
          </a:bodyPr>
          <a:lstStyle/>
          <a:p>
            <a:pPr algn="l"/>
            <a:r>
              <a:rPr lang="en-GB">
                <a:solidFill>
                  <a:schemeClr val="accent5"/>
                </a:solidFill>
              </a:rPr>
              <a:t>login.hpc.ugent.be</a:t>
            </a:r>
          </a:p>
        </p:txBody>
      </p:sp>
      <p:pic>
        <p:nvPicPr>
          <p:cNvPr id="13" name="Picture 12">
            <a:extLst>
              <a:ext uri="{FF2B5EF4-FFF2-40B4-BE49-F238E27FC236}">
                <a16:creationId xmlns:a16="http://schemas.microsoft.com/office/drawing/2014/main" id="{EEA1B8D9-5759-47BD-9D74-D8FE3D6A4E7A}"/>
              </a:ext>
            </a:extLst>
          </p:cNvPr>
          <p:cNvPicPr>
            <a:picLocks noChangeAspect="1"/>
          </p:cNvPicPr>
          <p:nvPr/>
        </p:nvPicPr>
        <p:blipFill>
          <a:blip r:embed="rId8"/>
          <a:stretch>
            <a:fillRect/>
          </a:stretch>
        </p:blipFill>
        <p:spPr>
          <a:xfrm>
            <a:off x="3519051" y="3396500"/>
            <a:ext cx="5053117" cy="2851759"/>
          </a:xfrm>
          <a:prstGeom prst="rect">
            <a:avLst/>
          </a:prstGeom>
          <a:ln>
            <a:solidFill>
              <a:schemeClr val="accent5"/>
            </a:solidFill>
          </a:ln>
        </p:spPr>
      </p:pic>
      <p:pic>
        <p:nvPicPr>
          <p:cNvPr id="17" name="Picture 16">
            <a:extLst>
              <a:ext uri="{FF2B5EF4-FFF2-40B4-BE49-F238E27FC236}">
                <a16:creationId xmlns:a16="http://schemas.microsoft.com/office/drawing/2014/main" id="{28A3F444-5ED8-4797-B135-C178F7FA1F38}"/>
              </a:ext>
            </a:extLst>
          </p:cNvPr>
          <p:cNvPicPr>
            <a:picLocks noChangeAspect="1"/>
          </p:cNvPicPr>
          <p:nvPr/>
        </p:nvPicPr>
        <p:blipFill>
          <a:blip r:embed="rId9"/>
          <a:stretch>
            <a:fillRect/>
          </a:stretch>
        </p:blipFill>
        <p:spPr>
          <a:xfrm>
            <a:off x="8672950" y="3396500"/>
            <a:ext cx="3293015" cy="2149985"/>
          </a:xfrm>
          <a:prstGeom prst="rect">
            <a:avLst/>
          </a:prstGeom>
        </p:spPr>
      </p:pic>
      <p:sp>
        <p:nvSpPr>
          <p:cNvPr id="20" name="TextBox 19">
            <a:extLst>
              <a:ext uri="{FF2B5EF4-FFF2-40B4-BE49-F238E27FC236}">
                <a16:creationId xmlns:a16="http://schemas.microsoft.com/office/drawing/2014/main" id="{B78CB42C-AB14-42FA-AE47-CD7939ADC089}"/>
              </a:ext>
            </a:extLst>
          </p:cNvPr>
          <p:cNvSpPr txBox="1"/>
          <p:nvPr/>
        </p:nvSpPr>
        <p:spPr>
          <a:xfrm rot="18455679">
            <a:off x="6772815" y="2164523"/>
            <a:ext cx="1661822" cy="307777"/>
          </a:xfrm>
          <a:prstGeom prst="rect">
            <a:avLst/>
          </a:prstGeom>
        </p:spPr>
        <p:txBody>
          <a:bodyPr wrap="square" rtlCol="0">
            <a:spAutoFit/>
          </a:bodyPr>
          <a:lstStyle/>
          <a:p>
            <a:pPr algn="l"/>
            <a:r>
              <a:rPr lang="en-GB" sz="1400">
                <a:solidFill>
                  <a:schemeClr val="accent5"/>
                </a:solidFill>
              </a:rPr>
              <a:t>transfer files</a:t>
            </a:r>
          </a:p>
        </p:txBody>
      </p:sp>
      <p:sp>
        <p:nvSpPr>
          <p:cNvPr id="25" name="TextBox 24">
            <a:extLst>
              <a:ext uri="{FF2B5EF4-FFF2-40B4-BE49-F238E27FC236}">
                <a16:creationId xmlns:a16="http://schemas.microsoft.com/office/drawing/2014/main" id="{B4C3F016-2202-4C55-92CE-95445C124C29}"/>
              </a:ext>
            </a:extLst>
          </p:cNvPr>
          <p:cNvSpPr txBox="1"/>
          <p:nvPr/>
        </p:nvSpPr>
        <p:spPr>
          <a:xfrm>
            <a:off x="8853082" y="3068165"/>
            <a:ext cx="1395818" cy="307777"/>
          </a:xfrm>
          <a:prstGeom prst="rect">
            <a:avLst/>
          </a:prstGeom>
        </p:spPr>
        <p:txBody>
          <a:bodyPr wrap="square" rtlCol="0">
            <a:spAutoFit/>
          </a:bodyPr>
          <a:lstStyle/>
          <a:p>
            <a:pPr algn="l"/>
            <a:r>
              <a:rPr lang="en-GB" sz="1400">
                <a:solidFill>
                  <a:schemeClr val="accent5"/>
                </a:solidFill>
              </a:rPr>
              <a:t>launch scripts</a:t>
            </a:r>
          </a:p>
        </p:txBody>
      </p:sp>
      <p:pic>
        <p:nvPicPr>
          <p:cNvPr id="30" name="Picture 29">
            <a:extLst>
              <a:ext uri="{FF2B5EF4-FFF2-40B4-BE49-F238E27FC236}">
                <a16:creationId xmlns:a16="http://schemas.microsoft.com/office/drawing/2014/main" id="{A80840C9-2865-4EE7-A305-CD330382E567}"/>
              </a:ext>
            </a:extLst>
          </p:cNvPr>
          <p:cNvPicPr>
            <a:picLocks noChangeAspect="1"/>
          </p:cNvPicPr>
          <p:nvPr/>
        </p:nvPicPr>
        <p:blipFill>
          <a:blip r:embed="rId10"/>
          <a:stretch>
            <a:fillRect/>
          </a:stretch>
        </p:blipFill>
        <p:spPr>
          <a:xfrm>
            <a:off x="8002590" y="246499"/>
            <a:ext cx="3810100" cy="1551255"/>
          </a:xfrm>
          <a:prstGeom prst="rect">
            <a:avLst/>
          </a:prstGeom>
        </p:spPr>
      </p:pic>
      <p:cxnSp>
        <p:nvCxnSpPr>
          <p:cNvPr id="14" name="Straight Arrow Connector 13">
            <a:extLst>
              <a:ext uri="{FF2B5EF4-FFF2-40B4-BE49-F238E27FC236}">
                <a16:creationId xmlns:a16="http://schemas.microsoft.com/office/drawing/2014/main" id="{6A05D23A-B353-41E6-AA9D-DB320F279CD0}"/>
              </a:ext>
            </a:extLst>
          </p:cNvPr>
          <p:cNvCxnSpPr>
            <a:cxnSpLocks/>
          </p:cNvCxnSpPr>
          <p:nvPr/>
        </p:nvCxnSpPr>
        <p:spPr>
          <a:xfrm flipH="1">
            <a:off x="6971801" y="885825"/>
            <a:ext cx="1800724" cy="249011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DBC46150-0C6C-4454-A99E-60ACEFEAAFC8}"/>
              </a:ext>
            </a:extLst>
          </p:cNvPr>
          <p:cNvCxnSpPr>
            <a:cxnSpLocks/>
            <a:stCxn id="51" idx="3"/>
          </p:cNvCxnSpPr>
          <p:nvPr/>
        </p:nvCxnSpPr>
        <p:spPr>
          <a:xfrm>
            <a:off x="5971465" y="3873812"/>
            <a:ext cx="2701485" cy="23776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1" name="Rectangle 40">
            <a:extLst>
              <a:ext uri="{FF2B5EF4-FFF2-40B4-BE49-F238E27FC236}">
                <a16:creationId xmlns:a16="http://schemas.microsoft.com/office/drawing/2014/main" id="{7B4E65B6-C1A7-455E-8568-41BA07DD3A3E}"/>
              </a:ext>
            </a:extLst>
          </p:cNvPr>
          <p:cNvSpPr/>
          <p:nvPr/>
        </p:nvSpPr>
        <p:spPr>
          <a:xfrm>
            <a:off x="8672950" y="238192"/>
            <a:ext cx="385325" cy="253841"/>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DF7EC141-F433-44E0-8977-51CE00411DB8}"/>
              </a:ext>
            </a:extLst>
          </p:cNvPr>
          <p:cNvSpPr/>
          <p:nvPr/>
        </p:nvSpPr>
        <p:spPr>
          <a:xfrm>
            <a:off x="8710497" y="705667"/>
            <a:ext cx="1538403" cy="189684"/>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3EE8FEC3-3C40-495E-951E-1D6453132DED}"/>
              </a:ext>
            </a:extLst>
          </p:cNvPr>
          <p:cNvCxnSpPr>
            <a:cxnSpLocks/>
            <a:stCxn id="41" idx="2"/>
          </p:cNvCxnSpPr>
          <p:nvPr/>
        </p:nvCxnSpPr>
        <p:spPr>
          <a:xfrm>
            <a:off x="8865613" y="492033"/>
            <a:ext cx="192662" cy="21363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Rectangle 50">
            <a:extLst>
              <a:ext uri="{FF2B5EF4-FFF2-40B4-BE49-F238E27FC236}">
                <a16:creationId xmlns:a16="http://schemas.microsoft.com/office/drawing/2014/main" id="{328A01E3-E24C-4AF0-8117-7BF10751C03B}"/>
              </a:ext>
            </a:extLst>
          </p:cNvPr>
          <p:cNvSpPr/>
          <p:nvPr/>
        </p:nvSpPr>
        <p:spPr>
          <a:xfrm>
            <a:off x="5284246" y="3786712"/>
            <a:ext cx="687219" cy="174199"/>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942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981EBB-67E2-468D-A1AF-6FA0CF3975F9}"/>
              </a:ext>
            </a:extLst>
          </p:cNvPr>
          <p:cNvSpPr>
            <a:spLocks noGrp="1"/>
          </p:cNvSpPr>
          <p:nvPr>
            <p:ph type="title"/>
          </p:nvPr>
        </p:nvSpPr>
        <p:spPr/>
        <p:txBody>
          <a:bodyPr/>
          <a:lstStyle/>
          <a:p>
            <a:r>
              <a:rPr lang="en-GB"/>
              <a:t>Set-up: directories and files</a:t>
            </a:r>
          </a:p>
        </p:txBody>
      </p:sp>
      <p:sp>
        <p:nvSpPr>
          <p:cNvPr id="2" name="TextBox 1">
            <a:extLst>
              <a:ext uri="{FF2B5EF4-FFF2-40B4-BE49-F238E27FC236}">
                <a16:creationId xmlns:a16="http://schemas.microsoft.com/office/drawing/2014/main" id="{94DDA193-2434-4492-97E2-96429117C232}"/>
              </a:ext>
            </a:extLst>
          </p:cNvPr>
          <p:cNvSpPr txBox="1"/>
          <p:nvPr/>
        </p:nvSpPr>
        <p:spPr>
          <a:xfrm>
            <a:off x="671223" y="1574357"/>
            <a:ext cx="11080805" cy="646331"/>
          </a:xfrm>
          <a:prstGeom prst="rect">
            <a:avLst/>
          </a:prstGeom>
        </p:spPr>
        <p:txBody>
          <a:bodyPr wrap="square" rtlCol="0">
            <a:spAutoFit/>
          </a:bodyPr>
          <a:lstStyle/>
          <a:p>
            <a:pPr algn="l"/>
            <a:r>
              <a:rPr lang="en-GB">
                <a:solidFill>
                  <a:schemeClr val="accent5"/>
                </a:solidFill>
                <a:hlinkClick r:id="rId2"/>
              </a:rPr>
              <a:t>https://elearning.bits.vib.be/courses/alphafold/lessons/alphafold-on-the-hpc/topic/prepare-directories-and-files/</a:t>
            </a:r>
            <a:endParaRPr lang="en-GB">
              <a:solidFill>
                <a:schemeClr val="accent5"/>
              </a:solidFill>
            </a:endParaRPr>
          </a:p>
          <a:p>
            <a:pPr algn="l"/>
            <a:endParaRPr lang="en-GB">
              <a:solidFill>
                <a:schemeClr val="accent5"/>
              </a:solidFill>
            </a:endParaRPr>
          </a:p>
        </p:txBody>
      </p:sp>
      <p:pic>
        <p:nvPicPr>
          <p:cNvPr id="8" name="Picture 7">
            <a:extLst>
              <a:ext uri="{FF2B5EF4-FFF2-40B4-BE49-F238E27FC236}">
                <a16:creationId xmlns:a16="http://schemas.microsoft.com/office/drawing/2014/main" id="{4DED6DE2-8D93-442D-95C5-4D2FE284F707}"/>
              </a:ext>
            </a:extLst>
          </p:cNvPr>
          <p:cNvPicPr>
            <a:picLocks noChangeAspect="1"/>
          </p:cNvPicPr>
          <p:nvPr/>
        </p:nvPicPr>
        <p:blipFill>
          <a:blip r:embed="rId3"/>
          <a:stretch>
            <a:fillRect/>
          </a:stretch>
        </p:blipFill>
        <p:spPr>
          <a:xfrm>
            <a:off x="3120224" y="2163538"/>
            <a:ext cx="7634030" cy="4308314"/>
          </a:xfrm>
          <a:prstGeom prst="rect">
            <a:avLst/>
          </a:prstGeom>
          <a:ln>
            <a:solidFill>
              <a:schemeClr val="accent5"/>
            </a:solidFill>
          </a:ln>
        </p:spPr>
      </p:pic>
      <p:sp>
        <p:nvSpPr>
          <p:cNvPr id="5" name="Rectangle 4">
            <a:extLst>
              <a:ext uri="{FF2B5EF4-FFF2-40B4-BE49-F238E27FC236}">
                <a16:creationId xmlns:a16="http://schemas.microsoft.com/office/drawing/2014/main" id="{5E72A776-CFE1-47E4-A6E3-6417D4DACDB0}"/>
              </a:ext>
            </a:extLst>
          </p:cNvPr>
          <p:cNvSpPr/>
          <p:nvPr/>
        </p:nvSpPr>
        <p:spPr>
          <a:xfrm>
            <a:off x="3207689" y="3295957"/>
            <a:ext cx="847476" cy="20077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8CB15F7C-7886-4ED2-AC22-A40ED28326C1}"/>
              </a:ext>
            </a:extLst>
          </p:cNvPr>
          <p:cNvSpPr/>
          <p:nvPr/>
        </p:nvSpPr>
        <p:spPr>
          <a:xfrm>
            <a:off x="3207689" y="3542836"/>
            <a:ext cx="847476" cy="20077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A2E920FB-2095-4470-BC31-676CADBE3600}"/>
              </a:ext>
            </a:extLst>
          </p:cNvPr>
          <p:cNvCxnSpPr>
            <a:stCxn id="5" idx="1"/>
          </p:cNvCxnSpPr>
          <p:nvPr/>
        </p:nvCxnSpPr>
        <p:spPr>
          <a:xfrm flipH="1" flipV="1">
            <a:off x="1781092" y="2885471"/>
            <a:ext cx="1426597" cy="51087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22E62577-9844-4555-B559-F35AB8B917B2}"/>
              </a:ext>
            </a:extLst>
          </p:cNvPr>
          <p:cNvCxnSpPr>
            <a:cxnSpLocks/>
            <a:stCxn id="9" idx="1"/>
          </p:cNvCxnSpPr>
          <p:nvPr/>
        </p:nvCxnSpPr>
        <p:spPr>
          <a:xfrm flipH="1">
            <a:off x="1486894" y="3643221"/>
            <a:ext cx="1720795" cy="18050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TextBox 14">
            <a:extLst>
              <a:ext uri="{FF2B5EF4-FFF2-40B4-BE49-F238E27FC236}">
                <a16:creationId xmlns:a16="http://schemas.microsoft.com/office/drawing/2014/main" id="{FC34BE34-7CCA-4C90-9063-327B3FAE54DD}"/>
              </a:ext>
            </a:extLst>
          </p:cNvPr>
          <p:cNvSpPr txBox="1"/>
          <p:nvPr/>
        </p:nvSpPr>
        <p:spPr>
          <a:xfrm>
            <a:off x="294198" y="2631882"/>
            <a:ext cx="1574359" cy="3108543"/>
          </a:xfrm>
          <a:prstGeom prst="rect">
            <a:avLst/>
          </a:prstGeom>
        </p:spPr>
        <p:txBody>
          <a:bodyPr wrap="square" rtlCol="0">
            <a:spAutoFit/>
          </a:bodyPr>
          <a:lstStyle/>
          <a:p>
            <a:pPr algn="l"/>
            <a:r>
              <a:rPr lang="en-GB" sz="1400">
                <a:solidFill>
                  <a:schemeClr val="accent5"/>
                </a:solidFill>
              </a:rPr>
              <a:t>Default location when logging in</a:t>
            </a:r>
          </a:p>
          <a:p>
            <a:pPr algn="l"/>
            <a:r>
              <a:rPr lang="en-GB" sz="1400">
                <a:solidFill>
                  <a:schemeClr val="accent5"/>
                </a:solidFill>
              </a:rPr>
              <a:t>(~6GB)</a:t>
            </a:r>
          </a:p>
          <a:p>
            <a:pPr algn="l"/>
            <a:endParaRPr lang="en-GB" sz="1400">
              <a:solidFill>
                <a:schemeClr val="accent5"/>
              </a:solidFill>
            </a:endParaRPr>
          </a:p>
          <a:p>
            <a:pPr algn="l"/>
            <a:r>
              <a:rPr lang="en-GB" sz="1400">
                <a:solidFill>
                  <a:schemeClr val="accent5"/>
                </a:solidFill>
              </a:rPr>
              <a:t>Extra storage capacity</a:t>
            </a:r>
          </a:p>
          <a:p>
            <a:pPr algn="l"/>
            <a:r>
              <a:rPr lang="en-GB" sz="1400">
                <a:solidFill>
                  <a:schemeClr val="accent5"/>
                </a:solidFill>
              </a:rPr>
              <a:t>(~25GB)</a:t>
            </a:r>
          </a:p>
          <a:p>
            <a:pPr algn="l"/>
            <a:endParaRPr lang="en-GB" sz="1400">
              <a:solidFill>
                <a:schemeClr val="accent5"/>
              </a:solidFill>
            </a:endParaRPr>
          </a:p>
          <a:p>
            <a:pPr algn="l"/>
            <a:endParaRPr lang="en-GB" sz="1400">
              <a:solidFill>
                <a:schemeClr val="accent5"/>
              </a:solidFill>
            </a:endParaRPr>
          </a:p>
          <a:p>
            <a:pPr algn="l"/>
            <a:endParaRPr lang="en-GB" sz="1400">
              <a:solidFill>
                <a:schemeClr val="accent5"/>
              </a:solidFill>
            </a:endParaRPr>
          </a:p>
          <a:p>
            <a:pPr algn="l"/>
            <a:r>
              <a:rPr lang="en-GB" sz="1400">
                <a:solidFill>
                  <a:schemeClr val="accent5"/>
                </a:solidFill>
              </a:rPr>
              <a:t>When in a ‘virtual organization’</a:t>
            </a:r>
          </a:p>
          <a:p>
            <a:pPr algn="l"/>
            <a:r>
              <a:rPr lang="en-GB" sz="1400">
                <a:solidFill>
                  <a:schemeClr val="accent5"/>
                </a:solidFill>
              </a:rPr>
              <a:t>(~26TB shared)</a:t>
            </a:r>
          </a:p>
          <a:p>
            <a:pPr algn="l"/>
            <a:endParaRPr lang="en-GB" sz="1400">
              <a:solidFill>
                <a:schemeClr val="accent5"/>
              </a:solidFill>
            </a:endParaRPr>
          </a:p>
        </p:txBody>
      </p:sp>
      <p:cxnSp>
        <p:nvCxnSpPr>
          <p:cNvPr id="17" name="Straight Arrow Connector 16">
            <a:extLst>
              <a:ext uri="{FF2B5EF4-FFF2-40B4-BE49-F238E27FC236}">
                <a16:creationId xmlns:a16="http://schemas.microsoft.com/office/drawing/2014/main" id="{538F2E79-D2B6-4E38-A416-B008903F55F2}"/>
              </a:ext>
            </a:extLst>
          </p:cNvPr>
          <p:cNvCxnSpPr>
            <a:cxnSpLocks/>
          </p:cNvCxnSpPr>
          <p:nvPr/>
        </p:nvCxnSpPr>
        <p:spPr>
          <a:xfrm flipH="1">
            <a:off x="1868557" y="4267577"/>
            <a:ext cx="1339132" cy="6328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Oval 21">
            <a:extLst>
              <a:ext uri="{FF2B5EF4-FFF2-40B4-BE49-F238E27FC236}">
                <a16:creationId xmlns:a16="http://schemas.microsoft.com/office/drawing/2014/main" id="{BEE67A73-4FC0-4E33-981C-E22E36B9F755}"/>
              </a:ext>
            </a:extLst>
          </p:cNvPr>
          <p:cNvSpPr/>
          <p:nvPr/>
        </p:nvSpPr>
        <p:spPr>
          <a:xfrm>
            <a:off x="3104323" y="3397098"/>
            <a:ext cx="767964" cy="480820"/>
          </a:xfrm>
          <a:prstGeom prst="ellipse">
            <a:avLst/>
          </a:prstGeom>
          <a:noFill/>
          <a:ln w="57150">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7" name="Rectangle 26">
            <a:extLst>
              <a:ext uri="{FF2B5EF4-FFF2-40B4-BE49-F238E27FC236}">
                <a16:creationId xmlns:a16="http://schemas.microsoft.com/office/drawing/2014/main" id="{066CD4B0-958D-455A-B23E-8C09FBAB6E93}"/>
              </a:ext>
            </a:extLst>
          </p:cNvPr>
          <p:cNvSpPr/>
          <p:nvPr/>
        </p:nvSpPr>
        <p:spPr>
          <a:xfrm>
            <a:off x="4627658" y="3016720"/>
            <a:ext cx="3753016" cy="165624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69492412-DAE8-4053-890A-654E191B211A}"/>
              </a:ext>
            </a:extLst>
          </p:cNvPr>
          <p:cNvPicPr>
            <a:picLocks noChangeAspect="1"/>
          </p:cNvPicPr>
          <p:nvPr/>
        </p:nvPicPr>
        <p:blipFill>
          <a:blip r:embed="rId4"/>
          <a:stretch>
            <a:fillRect/>
          </a:stretch>
        </p:blipFill>
        <p:spPr>
          <a:xfrm>
            <a:off x="4986349" y="3610795"/>
            <a:ext cx="2835803" cy="234049"/>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27FEB2F7-0DCA-4869-AF1E-071F660E6A16}"/>
              </a:ext>
            </a:extLst>
          </p:cNvPr>
          <p:cNvCxnSpPr>
            <a:stCxn id="22" idx="6"/>
          </p:cNvCxnSpPr>
          <p:nvPr/>
        </p:nvCxnSpPr>
        <p:spPr>
          <a:xfrm>
            <a:off x="3872287" y="3637508"/>
            <a:ext cx="1017765" cy="3963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76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D59-59A3-447B-A252-CD368F5E678C}"/>
              </a:ext>
            </a:extLst>
          </p:cNvPr>
          <p:cNvSpPr>
            <a:spLocks noGrp="1"/>
          </p:cNvSpPr>
          <p:nvPr>
            <p:ph type="title"/>
          </p:nvPr>
        </p:nvSpPr>
        <p:spPr/>
        <p:txBody>
          <a:bodyPr/>
          <a:lstStyle/>
          <a:p>
            <a:r>
              <a:rPr lang="en-GB"/>
              <a:t>Set-up: directories and files</a:t>
            </a:r>
          </a:p>
        </p:txBody>
      </p:sp>
      <p:sp>
        <p:nvSpPr>
          <p:cNvPr id="4" name="TextBox 3">
            <a:extLst>
              <a:ext uri="{FF2B5EF4-FFF2-40B4-BE49-F238E27FC236}">
                <a16:creationId xmlns:a16="http://schemas.microsoft.com/office/drawing/2014/main" id="{C609C6E7-5947-4BC5-A062-D5C4839F3F2B}"/>
              </a:ext>
            </a:extLst>
          </p:cNvPr>
          <p:cNvSpPr txBox="1"/>
          <p:nvPr/>
        </p:nvSpPr>
        <p:spPr>
          <a:xfrm>
            <a:off x="1105230" y="1582310"/>
            <a:ext cx="4126728" cy="5355312"/>
          </a:xfrm>
          <a:prstGeom prst="rect">
            <a:avLst/>
          </a:prstGeom>
        </p:spPr>
        <p:txBody>
          <a:bodyPr wrap="square" rtlCol="0">
            <a:spAutoFit/>
          </a:bodyPr>
          <a:lstStyle/>
          <a:p>
            <a:pPr algn="l"/>
            <a:endParaRPr lang="en-GB">
              <a:solidFill>
                <a:schemeClr val="accent5"/>
              </a:solidFill>
            </a:endParaRPr>
          </a:p>
          <a:p>
            <a:pPr algn="l"/>
            <a:r>
              <a:rPr lang="en-GB">
                <a:solidFill>
                  <a:schemeClr val="accent5"/>
                </a:solidFill>
              </a:rPr>
              <a:t>In $DATA_VSC: create directory </a:t>
            </a:r>
            <a:r>
              <a:rPr lang="en-GB" b="1" err="1">
                <a:solidFill>
                  <a:schemeClr val="accent5"/>
                </a:solidFill>
              </a:rPr>
              <a:t>alphafold</a:t>
            </a:r>
            <a:endParaRPr lang="en-GB" b="1">
              <a:solidFill>
                <a:schemeClr val="accent5"/>
              </a:solidFill>
            </a:endParaRPr>
          </a:p>
          <a:p>
            <a:pPr algn="l"/>
            <a:endParaRPr lang="en-GB">
              <a:solidFill>
                <a:schemeClr val="accent5"/>
              </a:solidFill>
            </a:endParaRPr>
          </a:p>
          <a:p>
            <a:pPr algn="l"/>
            <a:r>
              <a:rPr lang="en-GB">
                <a:solidFill>
                  <a:schemeClr val="accent5"/>
                </a:solidFill>
              </a:rPr>
              <a:t>There:</a:t>
            </a:r>
          </a:p>
          <a:p>
            <a:pPr algn="l"/>
            <a:endParaRPr lang="en-GB">
              <a:solidFill>
                <a:schemeClr val="accent5"/>
              </a:solidFill>
            </a:endParaRPr>
          </a:p>
          <a:p>
            <a:pPr marL="285750" indent="-285750" algn="l">
              <a:buFontTx/>
              <a:buChar char="-"/>
            </a:pPr>
            <a:r>
              <a:rPr lang="en-GB">
                <a:solidFill>
                  <a:schemeClr val="accent5"/>
                </a:solidFill>
              </a:rPr>
              <a:t>Create directory </a:t>
            </a:r>
            <a:r>
              <a:rPr lang="en-GB" b="1" err="1">
                <a:solidFill>
                  <a:schemeClr val="accent5"/>
                </a:solidFill>
              </a:rPr>
              <a:t>fastas</a:t>
            </a:r>
            <a:endParaRPr lang="en-GB" b="1">
              <a:solidFill>
                <a:schemeClr val="accent5"/>
              </a:solidFill>
            </a:endParaRPr>
          </a:p>
          <a:p>
            <a:pPr marL="285750" indent="-285750" algn="l">
              <a:buFontTx/>
              <a:buChar char="-"/>
            </a:pPr>
            <a:r>
              <a:rPr lang="en-GB">
                <a:solidFill>
                  <a:schemeClr val="accent5"/>
                </a:solidFill>
              </a:rPr>
              <a:t>Create directory </a:t>
            </a:r>
            <a:r>
              <a:rPr lang="en-GB" b="1">
                <a:solidFill>
                  <a:schemeClr val="accent5"/>
                </a:solidFill>
              </a:rPr>
              <a:t>runs</a:t>
            </a:r>
          </a:p>
          <a:p>
            <a:pPr marL="285750" indent="-285750" algn="l">
              <a:buFontTx/>
              <a:buChar char="-"/>
            </a:pPr>
            <a:r>
              <a:rPr lang="en-GB">
                <a:solidFill>
                  <a:schemeClr val="accent5"/>
                </a:solidFill>
              </a:rPr>
              <a:t>Download </a:t>
            </a:r>
            <a:r>
              <a:rPr lang="en-GB">
                <a:solidFill>
                  <a:schemeClr val="accent5"/>
                </a:solidFill>
                <a:hlinkClick r:id="rId2"/>
              </a:rPr>
              <a:t>alphafold_job_script.sh</a:t>
            </a:r>
            <a:endParaRPr lang="en-GB">
              <a:solidFill>
                <a:schemeClr val="accent5"/>
              </a:solidFill>
            </a:endParaRPr>
          </a:p>
          <a:p>
            <a:pPr algn="l"/>
            <a:endParaRPr lang="en-GB">
              <a:solidFill>
                <a:schemeClr val="accent5"/>
              </a:solidFill>
            </a:endParaRPr>
          </a:p>
          <a:p>
            <a:pPr algn="l"/>
            <a:endParaRPr lang="en-GB">
              <a:solidFill>
                <a:schemeClr val="accent5"/>
              </a:solidFill>
            </a:endParaRPr>
          </a:p>
          <a:p>
            <a:pPr algn="l"/>
            <a:endParaRPr lang="en-GB">
              <a:solidFill>
                <a:schemeClr val="accent5"/>
              </a:solidFill>
            </a:endParaRPr>
          </a:p>
          <a:p>
            <a:pPr algn="l"/>
            <a:r>
              <a:rPr lang="en-GB">
                <a:solidFill>
                  <a:schemeClr val="accent5"/>
                </a:solidFill>
              </a:rPr>
              <a:t>OR copy contents to a file, </a:t>
            </a:r>
          </a:p>
          <a:p>
            <a:pPr algn="l"/>
            <a:r>
              <a:rPr lang="en-GB">
                <a:solidFill>
                  <a:schemeClr val="accent5"/>
                </a:solidFill>
              </a:rPr>
              <a:t>OR right-click on </a:t>
            </a:r>
            <a:r>
              <a:rPr lang="en-GB" b="1">
                <a:solidFill>
                  <a:schemeClr val="accent5"/>
                </a:solidFill>
              </a:rPr>
              <a:t>Raw</a:t>
            </a:r>
            <a:r>
              <a:rPr lang="en-GB">
                <a:solidFill>
                  <a:schemeClr val="accent5"/>
                </a:solidFill>
              </a:rPr>
              <a:t> &gt; Save link as, </a:t>
            </a:r>
          </a:p>
          <a:p>
            <a:pPr algn="l"/>
            <a:r>
              <a:rPr lang="en-GB">
                <a:solidFill>
                  <a:schemeClr val="accent5"/>
                </a:solidFill>
              </a:rPr>
              <a:t>OR use </a:t>
            </a:r>
            <a:r>
              <a:rPr lang="en-GB" i="1" err="1">
                <a:solidFill>
                  <a:schemeClr val="accent5"/>
                </a:solidFill>
              </a:rPr>
              <a:t>wget</a:t>
            </a:r>
            <a:r>
              <a:rPr lang="en-GB">
                <a:solidFill>
                  <a:schemeClr val="accent5"/>
                </a:solidFill>
              </a:rPr>
              <a:t> with the raw link (</a:t>
            </a:r>
            <a:r>
              <a:rPr lang="en-GB" b="1">
                <a:solidFill>
                  <a:schemeClr val="accent5"/>
                </a:solidFill>
              </a:rPr>
              <a:t>Raw</a:t>
            </a:r>
            <a:r>
              <a:rPr lang="en-GB">
                <a:solidFill>
                  <a:schemeClr val="accent5"/>
                </a:solidFill>
              </a:rPr>
              <a:t> &gt; Copy link) on the command line directly</a:t>
            </a:r>
          </a:p>
          <a:p>
            <a:pPr algn="l"/>
            <a:endParaRPr lang="en-GB">
              <a:solidFill>
                <a:schemeClr val="accent5"/>
              </a:solidFill>
            </a:endParaRPr>
          </a:p>
          <a:p>
            <a:pPr algn="l"/>
            <a:endParaRPr lang="en-GB">
              <a:solidFill>
                <a:schemeClr val="accent5"/>
              </a:solidFill>
            </a:endParaRPr>
          </a:p>
          <a:p>
            <a:pPr marL="285750" indent="-285750" algn="l">
              <a:buFontTx/>
              <a:buChar char="-"/>
            </a:pPr>
            <a:endParaRPr lang="en-GB">
              <a:solidFill>
                <a:schemeClr val="accent5"/>
              </a:solidFill>
            </a:endParaRPr>
          </a:p>
        </p:txBody>
      </p:sp>
      <p:pic>
        <p:nvPicPr>
          <p:cNvPr id="6" name="Picture 5">
            <a:extLst>
              <a:ext uri="{FF2B5EF4-FFF2-40B4-BE49-F238E27FC236}">
                <a16:creationId xmlns:a16="http://schemas.microsoft.com/office/drawing/2014/main" id="{4B9D310F-A15F-462D-AFCC-E5D58B23B94F}"/>
              </a:ext>
            </a:extLst>
          </p:cNvPr>
          <p:cNvPicPr>
            <a:picLocks noChangeAspect="1"/>
          </p:cNvPicPr>
          <p:nvPr/>
        </p:nvPicPr>
        <p:blipFill>
          <a:blip r:embed="rId3"/>
          <a:stretch>
            <a:fillRect/>
          </a:stretch>
        </p:blipFill>
        <p:spPr>
          <a:xfrm>
            <a:off x="5594062" y="3344559"/>
            <a:ext cx="5675588" cy="2577757"/>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19641632-52C5-4CD6-AF26-4F7A4928433A}"/>
              </a:ext>
            </a:extLst>
          </p:cNvPr>
          <p:cNvCxnSpPr>
            <a:cxnSpLocks/>
          </p:cNvCxnSpPr>
          <p:nvPr/>
        </p:nvCxnSpPr>
        <p:spPr>
          <a:xfrm>
            <a:off x="2801592" y="4223944"/>
            <a:ext cx="0" cy="56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BBF16E-6EFC-494B-BE8C-FEF8ADF51DA3}"/>
              </a:ext>
            </a:extLst>
          </p:cNvPr>
          <p:cNvCxnSpPr>
            <a:cxnSpLocks/>
          </p:cNvCxnSpPr>
          <p:nvPr/>
        </p:nvCxnSpPr>
        <p:spPr>
          <a:xfrm>
            <a:off x="5422790" y="2051437"/>
            <a:ext cx="673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655B17-8749-427B-85C4-E647AD5AC3EA}"/>
              </a:ext>
            </a:extLst>
          </p:cNvPr>
          <p:cNvSpPr txBox="1"/>
          <p:nvPr/>
        </p:nvSpPr>
        <p:spPr>
          <a:xfrm>
            <a:off x="6345140" y="1765190"/>
            <a:ext cx="5319423" cy="646331"/>
          </a:xfrm>
          <a:prstGeom prst="rect">
            <a:avLst/>
          </a:prstGeom>
        </p:spPr>
        <p:txBody>
          <a:bodyPr wrap="square" rtlCol="0">
            <a:spAutoFit/>
          </a:bodyPr>
          <a:lstStyle/>
          <a:p>
            <a:pPr algn="l"/>
            <a:r>
              <a:rPr lang="en-GB">
                <a:solidFill>
                  <a:schemeClr val="accent5"/>
                </a:solidFill>
              </a:rPr>
              <a:t>OR use </a:t>
            </a:r>
            <a:r>
              <a:rPr lang="en-GB" i="1" err="1">
                <a:solidFill>
                  <a:schemeClr val="accent5"/>
                </a:solidFill>
              </a:rPr>
              <a:t>mkdir</a:t>
            </a:r>
            <a:r>
              <a:rPr lang="en-GB">
                <a:solidFill>
                  <a:schemeClr val="accent5"/>
                </a:solidFill>
              </a:rPr>
              <a:t> on the command line,</a:t>
            </a:r>
          </a:p>
          <a:p>
            <a:pPr algn="l"/>
            <a:r>
              <a:rPr lang="en-GB">
                <a:solidFill>
                  <a:schemeClr val="accent5"/>
                </a:solidFill>
              </a:rPr>
              <a:t>OR use </a:t>
            </a:r>
            <a:r>
              <a:rPr lang="en-GB" i="1">
                <a:solidFill>
                  <a:schemeClr val="accent5"/>
                </a:solidFill>
              </a:rPr>
              <a:t>New directory</a:t>
            </a:r>
            <a:r>
              <a:rPr lang="en-GB">
                <a:solidFill>
                  <a:schemeClr val="accent5"/>
                </a:solidFill>
              </a:rPr>
              <a:t> on the web interface</a:t>
            </a:r>
          </a:p>
        </p:txBody>
      </p:sp>
    </p:spTree>
    <p:extLst>
      <p:ext uri="{BB962C8B-B14F-4D97-AF65-F5344CB8AC3E}">
        <p14:creationId xmlns:p14="http://schemas.microsoft.com/office/powerpoint/2010/main" val="288161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F7E989-4D2F-4D28-B5CB-4EDC4BCBBF95}"/>
              </a:ext>
            </a:extLst>
          </p:cNvPr>
          <p:cNvSpPr>
            <a:spLocks noGrp="1"/>
          </p:cNvSpPr>
          <p:nvPr>
            <p:ph type="ctrTitle"/>
          </p:nvPr>
        </p:nvSpPr>
        <p:spPr>
          <a:xfrm>
            <a:off x="437702" y="2819523"/>
            <a:ext cx="9418642" cy="2387600"/>
          </a:xfrm>
        </p:spPr>
        <p:txBody>
          <a:bodyPr/>
          <a:lstStyle/>
          <a:p>
            <a:r>
              <a:rPr lang="en-GB"/>
              <a:t>The post-AlphaFold protein structure prediction era: </a:t>
            </a:r>
            <a:br>
              <a:rPr lang="en-GB"/>
            </a:br>
            <a:r>
              <a:rPr lang="en-GB"/>
              <a:t>an introduction</a:t>
            </a:r>
          </a:p>
        </p:txBody>
      </p:sp>
      <p:sp>
        <p:nvSpPr>
          <p:cNvPr id="3" name="Text Placeholder 2">
            <a:extLst>
              <a:ext uri="{FF2B5EF4-FFF2-40B4-BE49-F238E27FC236}">
                <a16:creationId xmlns:a16="http://schemas.microsoft.com/office/drawing/2014/main" id="{E3F58029-6A5E-4250-BBDC-84613764556F}"/>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8D78EB4B-5D83-47C1-A7CF-97DD79AD77B3}"/>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3342578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D59-59A3-447B-A252-CD368F5E678C}"/>
              </a:ext>
            </a:extLst>
          </p:cNvPr>
          <p:cNvSpPr>
            <a:spLocks noGrp="1"/>
          </p:cNvSpPr>
          <p:nvPr>
            <p:ph type="title"/>
          </p:nvPr>
        </p:nvSpPr>
        <p:spPr/>
        <p:txBody>
          <a:bodyPr/>
          <a:lstStyle/>
          <a:p>
            <a:r>
              <a:rPr lang="en-GB"/>
              <a:t>Set-up: directories and files</a:t>
            </a:r>
          </a:p>
        </p:txBody>
      </p:sp>
      <p:sp>
        <p:nvSpPr>
          <p:cNvPr id="4" name="TextBox 3">
            <a:extLst>
              <a:ext uri="{FF2B5EF4-FFF2-40B4-BE49-F238E27FC236}">
                <a16:creationId xmlns:a16="http://schemas.microsoft.com/office/drawing/2014/main" id="{C609C6E7-5947-4BC5-A062-D5C4839F3F2B}"/>
              </a:ext>
            </a:extLst>
          </p:cNvPr>
          <p:cNvSpPr txBox="1"/>
          <p:nvPr/>
        </p:nvSpPr>
        <p:spPr>
          <a:xfrm>
            <a:off x="1105230" y="1582310"/>
            <a:ext cx="4126728" cy="1477328"/>
          </a:xfrm>
          <a:prstGeom prst="rect">
            <a:avLst/>
          </a:prstGeom>
        </p:spPr>
        <p:txBody>
          <a:bodyPr wrap="square" rtlCol="0">
            <a:spAutoFit/>
          </a:bodyPr>
          <a:lstStyle/>
          <a:p>
            <a:pPr algn="l"/>
            <a:endParaRPr lang="en-GB">
              <a:solidFill>
                <a:schemeClr val="accent5"/>
              </a:solidFill>
            </a:endParaRPr>
          </a:p>
          <a:p>
            <a:pPr algn="l"/>
            <a:r>
              <a:rPr lang="en-GB">
                <a:solidFill>
                  <a:schemeClr val="accent5"/>
                </a:solidFill>
              </a:rPr>
              <a:t>In </a:t>
            </a:r>
            <a:r>
              <a:rPr lang="en-GB" b="1" err="1">
                <a:solidFill>
                  <a:schemeClr val="accent5"/>
                </a:solidFill>
              </a:rPr>
              <a:t>fastas</a:t>
            </a:r>
            <a:r>
              <a:rPr lang="en-GB">
                <a:solidFill>
                  <a:schemeClr val="accent5"/>
                </a:solidFill>
              </a:rPr>
              <a:t>: create/upload your FASTA file</a:t>
            </a:r>
          </a:p>
          <a:p>
            <a:pPr algn="l"/>
            <a:endParaRPr lang="en-GB">
              <a:solidFill>
                <a:schemeClr val="accent5"/>
              </a:solidFill>
            </a:endParaRPr>
          </a:p>
          <a:p>
            <a:pPr algn="l"/>
            <a:endParaRPr lang="en-GB">
              <a:solidFill>
                <a:schemeClr val="accent5"/>
              </a:solidFill>
            </a:endParaRPr>
          </a:p>
          <a:p>
            <a:pPr marL="285750" indent="-285750" algn="l">
              <a:buFontTx/>
              <a:buChar char="-"/>
            </a:pPr>
            <a:endParaRPr lang="en-GB">
              <a:solidFill>
                <a:schemeClr val="accent5"/>
              </a:solidFill>
            </a:endParaRPr>
          </a:p>
        </p:txBody>
      </p:sp>
      <p:pic>
        <p:nvPicPr>
          <p:cNvPr id="6" name="Picture 5">
            <a:extLst>
              <a:ext uri="{FF2B5EF4-FFF2-40B4-BE49-F238E27FC236}">
                <a16:creationId xmlns:a16="http://schemas.microsoft.com/office/drawing/2014/main" id="{4B9D310F-A15F-462D-AFCC-E5D58B23B94F}"/>
              </a:ext>
            </a:extLst>
          </p:cNvPr>
          <p:cNvPicPr>
            <a:picLocks noChangeAspect="1"/>
          </p:cNvPicPr>
          <p:nvPr/>
        </p:nvPicPr>
        <p:blipFill>
          <a:blip r:embed="rId2"/>
          <a:stretch>
            <a:fillRect/>
          </a:stretch>
        </p:blipFill>
        <p:spPr>
          <a:xfrm>
            <a:off x="587390" y="2828918"/>
            <a:ext cx="5675588" cy="2577757"/>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39B197F5-3A11-4252-8922-6CE7972B8F8F}"/>
              </a:ext>
            </a:extLst>
          </p:cNvPr>
          <p:cNvCxnSpPr>
            <a:cxnSpLocks/>
            <a:endCxn id="14" idx="1"/>
          </p:cNvCxnSpPr>
          <p:nvPr/>
        </p:nvCxnSpPr>
        <p:spPr>
          <a:xfrm flipV="1">
            <a:off x="2663687" y="4009011"/>
            <a:ext cx="4423515" cy="34035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798CCE77-BA01-4880-B2B7-F96C2A1B76A3}"/>
              </a:ext>
            </a:extLst>
          </p:cNvPr>
          <p:cNvSpPr txBox="1"/>
          <p:nvPr/>
        </p:nvSpPr>
        <p:spPr>
          <a:xfrm>
            <a:off x="6464410" y="1859309"/>
            <a:ext cx="5589767" cy="923330"/>
          </a:xfrm>
          <a:prstGeom prst="rect">
            <a:avLst/>
          </a:prstGeom>
        </p:spPr>
        <p:txBody>
          <a:bodyPr wrap="square" rtlCol="0">
            <a:spAutoFit/>
          </a:bodyPr>
          <a:lstStyle/>
          <a:p>
            <a:pPr algn="l"/>
            <a:r>
              <a:rPr lang="en-GB">
                <a:solidFill>
                  <a:schemeClr val="accent5"/>
                </a:solidFill>
              </a:rPr>
              <a:t>OR via command line (</a:t>
            </a:r>
            <a:r>
              <a:rPr lang="en-GB" i="1">
                <a:solidFill>
                  <a:schemeClr val="accent5"/>
                </a:solidFill>
              </a:rPr>
              <a:t>nano</a:t>
            </a:r>
            <a:r>
              <a:rPr lang="en-GB">
                <a:solidFill>
                  <a:schemeClr val="accent5"/>
                </a:solidFill>
              </a:rPr>
              <a:t>, </a:t>
            </a:r>
            <a:r>
              <a:rPr lang="en-GB" i="1">
                <a:solidFill>
                  <a:schemeClr val="accent5"/>
                </a:solidFill>
              </a:rPr>
              <a:t>vim</a:t>
            </a:r>
            <a:r>
              <a:rPr lang="en-GB">
                <a:solidFill>
                  <a:schemeClr val="accent5"/>
                </a:solidFill>
              </a:rPr>
              <a:t>, …)</a:t>
            </a:r>
          </a:p>
          <a:p>
            <a:pPr algn="l"/>
            <a:r>
              <a:rPr lang="en-GB">
                <a:solidFill>
                  <a:schemeClr val="accent5"/>
                </a:solidFill>
              </a:rPr>
              <a:t>OR by uploading an existing file to the web interface</a:t>
            </a:r>
          </a:p>
          <a:p>
            <a:pPr algn="l"/>
            <a:r>
              <a:rPr lang="en-GB">
                <a:solidFill>
                  <a:schemeClr val="accent5"/>
                </a:solidFill>
              </a:rPr>
              <a:t>OR by creating + editing a new file via the web interface</a:t>
            </a:r>
          </a:p>
        </p:txBody>
      </p:sp>
      <p:pic>
        <p:nvPicPr>
          <p:cNvPr id="14" name="Picture 13">
            <a:extLst>
              <a:ext uri="{FF2B5EF4-FFF2-40B4-BE49-F238E27FC236}">
                <a16:creationId xmlns:a16="http://schemas.microsoft.com/office/drawing/2014/main" id="{E406282B-EF43-4F83-85C4-CD4687F5AD90}"/>
              </a:ext>
            </a:extLst>
          </p:cNvPr>
          <p:cNvPicPr>
            <a:picLocks noChangeAspect="1"/>
          </p:cNvPicPr>
          <p:nvPr/>
        </p:nvPicPr>
        <p:blipFill>
          <a:blip r:embed="rId3"/>
          <a:stretch>
            <a:fillRect/>
          </a:stretch>
        </p:blipFill>
        <p:spPr>
          <a:xfrm>
            <a:off x="7087202" y="3141661"/>
            <a:ext cx="3686237" cy="1734700"/>
          </a:xfrm>
          <a:prstGeom prst="rect">
            <a:avLst/>
          </a:prstGeom>
          <a:ln w="28575">
            <a:solidFill>
              <a:srgbClr val="FF681E"/>
            </a:solidFill>
          </a:ln>
        </p:spPr>
      </p:pic>
    </p:spTree>
    <p:extLst>
      <p:ext uri="{BB962C8B-B14F-4D97-AF65-F5344CB8AC3E}">
        <p14:creationId xmlns:p14="http://schemas.microsoft.com/office/powerpoint/2010/main" val="3302128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50B1-C27B-4343-BAC7-B382BEC4A45C}"/>
              </a:ext>
            </a:extLst>
          </p:cNvPr>
          <p:cNvSpPr>
            <a:spLocks noGrp="1"/>
          </p:cNvSpPr>
          <p:nvPr>
            <p:ph type="title"/>
          </p:nvPr>
        </p:nvSpPr>
        <p:spPr/>
        <p:txBody>
          <a:bodyPr/>
          <a:lstStyle/>
          <a:p>
            <a:r>
              <a:rPr lang="en-GB"/>
              <a:t>Set-up: modify alphafold_job_script.sh</a:t>
            </a:r>
          </a:p>
        </p:txBody>
      </p:sp>
      <p:sp>
        <p:nvSpPr>
          <p:cNvPr id="5" name="TextBox 4">
            <a:extLst>
              <a:ext uri="{FF2B5EF4-FFF2-40B4-BE49-F238E27FC236}">
                <a16:creationId xmlns:a16="http://schemas.microsoft.com/office/drawing/2014/main" id="{CE6F977B-C51E-419B-A2FB-89FBF0ADBE23}"/>
              </a:ext>
            </a:extLst>
          </p:cNvPr>
          <p:cNvSpPr txBox="1"/>
          <p:nvPr/>
        </p:nvSpPr>
        <p:spPr>
          <a:xfrm>
            <a:off x="838200" y="1465878"/>
            <a:ext cx="11179534" cy="646331"/>
          </a:xfrm>
          <a:prstGeom prst="rect">
            <a:avLst/>
          </a:prstGeom>
          <a:noFill/>
        </p:spPr>
        <p:txBody>
          <a:bodyPr wrap="square">
            <a:spAutoFit/>
          </a:bodyPr>
          <a:lstStyle/>
          <a:p>
            <a:r>
              <a:rPr lang="en-GB">
                <a:hlinkClick r:id="rId2"/>
              </a:rPr>
              <a:t>https://elearning.bits.vib.be/courses/alphafold/lessons/alphafold-on-the-hpc/topic/setting-up-the-job-script/</a:t>
            </a:r>
            <a:endParaRPr lang="en-GB"/>
          </a:p>
          <a:p>
            <a:endParaRPr lang="en-GB"/>
          </a:p>
        </p:txBody>
      </p:sp>
      <p:sp>
        <p:nvSpPr>
          <p:cNvPr id="9" name="TextBox 8">
            <a:extLst>
              <a:ext uri="{FF2B5EF4-FFF2-40B4-BE49-F238E27FC236}">
                <a16:creationId xmlns:a16="http://schemas.microsoft.com/office/drawing/2014/main" id="{AA260AE7-B155-47AA-9A31-9979EF3073E3}"/>
              </a:ext>
            </a:extLst>
          </p:cNvPr>
          <p:cNvSpPr txBox="1"/>
          <p:nvPr/>
        </p:nvSpPr>
        <p:spPr>
          <a:xfrm>
            <a:off x="923925" y="3505623"/>
            <a:ext cx="1228725" cy="646331"/>
          </a:xfrm>
          <a:prstGeom prst="rect">
            <a:avLst/>
          </a:prstGeom>
        </p:spPr>
        <p:txBody>
          <a:bodyPr wrap="square" rtlCol="0">
            <a:spAutoFit/>
          </a:bodyPr>
          <a:lstStyle/>
          <a:p>
            <a:pPr algn="r"/>
            <a:r>
              <a:rPr lang="en-GB">
                <a:solidFill>
                  <a:schemeClr val="accent5"/>
                </a:solidFill>
                <a:hlinkClick r:id="rId3"/>
              </a:rPr>
              <a:t>download link</a:t>
            </a:r>
            <a:endParaRPr lang="en-GB">
              <a:solidFill>
                <a:schemeClr val="accent5"/>
              </a:solidFill>
            </a:endParaRPr>
          </a:p>
        </p:txBody>
      </p:sp>
      <p:pic>
        <p:nvPicPr>
          <p:cNvPr id="4" name="Picture 3">
            <a:extLst>
              <a:ext uri="{FF2B5EF4-FFF2-40B4-BE49-F238E27FC236}">
                <a16:creationId xmlns:a16="http://schemas.microsoft.com/office/drawing/2014/main" id="{AFEAE6FB-C8CD-487C-9FF1-E1C58BDF0FCF}"/>
              </a:ext>
            </a:extLst>
          </p:cNvPr>
          <p:cNvPicPr>
            <a:picLocks noChangeAspect="1"/>
          </p:cNvPicPr>
          <p:nvPr/>
        </p:nvPicPr>
        <p:blipFill>
          <a:blip r:embed="rId4"/>
          <a:stretch>
            <a:fillRect/>
          </a:stretch>
        </p:blipFill>
        <p:spPr>
          <a:xfrm>
            <a:off x="2800349" y="1966668"/>
            <a:ext cx="6105525" cy="4370571"/>
          </a:xfrm>
          <a:prstGeom prst="rect">
            <a:avLst/>
          </a:prstGeom>
        </p:spPr>
      </p:pic>
    </p:spTree>
    <p:extLst>
      <p:ext uri="{BB962C8B-B14F-4D97-AF65-F5344CB8AC3E}">
        <p14:creationId xmlns:p14="http://schemas.microsoft.com/office/powerpoint/2010/main" val="3261579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3506-0C68-4535-83C4-A9745526B704}"/>
              </a:ext>
            </a:extLst>
          </p:cNvPr>
          <p:cNvSpPr>
            <a:spLocks noGrp="1"/>
          </p:cNvSpPr>
          <p:nvPr>
            <p:ph type="title"/>
          </p:nvPr>
        </p:nvSpPr>
        <p:spPr/>
        <p:txBody>
          <a:bodyPr/>
          <a:lstStyle/>
          <a:p>
            <a:r>
              <a:rPr lang="en-GB"/>
              <a:t>Set-up: submitting and monitoring</a:t>
            </a:r>
          </a:p>
        </p:txBody>
      </p:sp>
      <p:sp>
        <p:nvSpPr>
          <p:cNvPr id="5" name="TextBox 4">
            <a:extLst>
              <a:ext uri="{FF2B5EF4-FFF2-40B4-BE49-F238E27FC236}">
                <a16:creationId xmlns:a16="http://schemas.microsoft.com/office/drawing/2014/main" id="{EE43FA0B-3DDF-423E-9BB9-2AECF3E2903C}"/>
              </a:ext>
            </a:extLst>
          </p:cNvPr>
          <p:cNvSpPr txBox="1"/>
          <p:nvPr/>
        </p:nvSpPr>
        <p:spPr>
          <a:xfrm>
            <a:off x="5272128" y="1690688"/>
            <a:ext cx="9557468" cy="307777"/>
          </a:xfrm>
          <a:prstGeom prst="rect">
            <a:avLst/>
          </a:prstGeom>
        </p:spPr>
        <p:txBody>
          <a:bodyPr wrap="square" rtlCol="0">
            <a:spAutoFit/>
          </a:bodyPr>
          <a:lstStyle/>
          <a:p>
            <a:pPr algn="l"/>
            <a:r>
              <a:rPr lang="en-GB" sz="1400">
                <a:solidFill>
                  <a:schemeClr val="accent5"/>
                </a:solidFill>
              </a:rPr>
              <a:t>Necessary step: select the appropriate cluster (</a:t>
            </a:r>
            <a:r>
              <a:rPr lang="en-GB" sz="1400" u="sng" err="1">
                <a:solidFill>
                  <a:schemeClr val="accent5"/>
                </a:solidFill>
              </a:rPr>
              <a:t>joltik</a:t>
            </a:r>
            <a:r>
              <a:rPr lang="en-GB" sz="1400">
                <a:solidFill>
                  <a:schemeClr val="accent5"/>
                </a:solidFill>
              </a:rPr>
              <a:t> in this case)</a:t>
            </a:r>
          </a:p>
        </p:txBody>
      </p:sp>
      <p:pic>
        <p:nvPicPr>
          <p:cNvPr id="7" name="Picture 6">
            <a:extLst>
              <a:ext uri="{FF2B5EF4-FFF2-40B4-BE49-F238E27FC236}">
                <a16:creationId xmlns:a16="http://schemas.microsoft.com/office/drawing/2014/main" id="{44207881-1244-4912-B927-240D6D167BF7}"/>
              </a:ext>
            </a:extLst>
          </p:cNvPr>
          <p:cNvPicPr>
            <a:picLocks noChangeAspect="1"/>
          </p:cNvPicPr>
          <p:nvPr/>
        </p:nvPicPr>
        <p:blipFill rotWithShape="1">
          <a:blip r:embed="rId2"/>
          <a:srcRect t="1388"/>
          <a:stretch/>
        </p:blipFill>
        <p:spPr>
          <a:xfrm>
            <a:off x="258868" y="1690688"/>
            <a:ext cx="4221120" cy="2504117"/>
          </a:xfrm>
          <a:prstGeom prst="rect">
            <a:avLst/>
          </a:prstGeom>
          <a:ln w="19050">
            <a:solidFill>
              <a:schemeClr val="tx1"/>
            </a:solidFill>
          </a:ln>
        </p:spPr>
      </p:pic>
      <p:sp>
        <p:nvSpPr>
          <p:cNvPr id="8" name="Rectangle 7">
            <a:extLst>
              <a:ext uri="{FF2B5EF4-FFF2-40B4-BE49-F238E27FC236}">
                <a16:creationId xmlns:a16="http://schemas.microsoft.com/office/drawing/2014/main" id="{A48D48CB-62DB-44BC-B8D2-8C7077D0BE3A}"/>
              </a:ext>
            </a:extLst>
          </p:cNvPr>
          <p:cNvSpPr/>
          <p:nvPr/>
        </p:nvSpPr>
        <p:spPr>
          <a:xfrm>
            <a:off x="2194974" y="1625292"/>
            <a:ext cx="1486894" cy="238539"/>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2A2C460E-16F8-4F79-9F4E-CAF82923D9E9}"/>
              </a:ext>
            </a:extLst>
          </p:cNvPr>
          <p:cNvCxnSpPr>
            <a:cxnSpLocks/>
            <a:stCxn id="5" idx="1"/>
          </p:cNvCxnSpPr>
          <p:nvPr/>
        </p:nvCxnSpPr>
        <p:spPr>
          <a:xfrm flipH="1" flipV="1">
            <a:off x="3777284" y="1756084"/>
            <a:ext cx="1494844" cy="88493"/>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ECB9BB5-B80C-4689-B54D-5837A537B0F7}"/>
              </a:ext>
            </a:extLst>
          </p:cNvPr>
          <p:cNvSpPr/>
          <p:nvPr/>
        </p:nvSpPr>
        <p:spPr>
          <a:xfrm>
            <a:off x="2194974" y="3301654"/>
            <a:ext cx="190831" cy="168341"/>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25F07A8C-62AC-4DBB-AFD9-8FC63C485EC9}"/>
              </a:ext>
            </a:extLst>
          </p:cNvPr>
          <p:cNvCxnSpPr>
            <a:cxnSpLocks/>
          </p:cNvCxnSpPr>
          <p:nvPr/>
        </p:nvCxnSpPr>
        <p:spPr>
          <a:xfrm flipH="1">
            <a:off x="2474595" y="2571750"/>
            <a:ext cx="2621280" cy="814074"/>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0A4ACA3-FB89-40E5-9D97-E1AA8A6D73E1}"/>
              </a:ext>
            </a:extLst>
          </p:cNvPr>
          <p:cNvSpPr txBox="1"/>
          <p:nvPr/>
        </p:nvSpPr>
        <p:spPr>
          <a:xfrm>
            <a:off x="5095875" y="2296245"/>
            <a:ext cx="3379305" cy="307777"/>
          </a:xfrm>
          <a:prstGeom prst="rect">
            <a:avLst/>
          </a:prstGeom>
        </p:spPr>
        <p:txBody>
          <a:bodyPr wrap="square" rtlCol="0">
            <a:spAutoFit/>
          </a:bodyPr>
          <a:lstStyle/>
          <a:p>
            <a:pPr algn="l"/>
            <a:r>
              <a:rPr lang="en-GB" sz="1400">
                <a:solidFill>
                  <a:schemeClr val="accent5"/>
                </a:solidFill>
              </a:rPr>
              <a:t>you can check it using </a:t>
            </a:r>
            <a:r>
              <a:rPr lang="en-GB" sz="1400" i="1">
                <a:solidFill>
                  <a:schemeClr val="accent5"/>
                </a:solidFill>
              </a:rPr>
              <a:t>ml</a:t>
            </a:r>
            <a:endParaRPr lang="en-GB" sz="1400">
              <a:solidFill>
                <a:schemeClr val="accent5"/>
              </a:solidFill>
            </a:endParaRPr>
          </a:p>
        </p:txBody>
      </p:sp>
      <p:cxnSp>
        <p:nvCxnSpPr>
          <p:cNvPr id="18" name="Straight Arrow Connector 17">
            <a:extLst>
              <a:ext uri="{FF2B5EF4-FFF2-40B4-BE49-F238E27FC236}">
                <a16:creationId xmlns:a16="http://schemas.microsoft.com/office/drawing/2014/main" id="{96C907DE-F683-4990-B01C-E6CAC3581374}"/>
              </a:ext>
            </a:extLst>
          </p:cNvPr>
          <p:cNvCxnSpPr>
            <a:cxnSpLocks/>
          </p:cNvCxnSpPr>
          <p:nvPr/>
        </p:nvCxnSpPr>
        <p:spPr>
          <a:xfrm flipH="1">
            <a:off x="1560195" y="3517358"/>
            <a:ext cx="531412" cy="210028"/>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BAD9C9B0-C60E-492F-B51D-3D7D55489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68" y="4494739"/>
            <a:ext cx="4221120" cy="85447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831A8E1-B77C-4B04-B185-6A6D82F73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68" y="5430808"/>
            <a:ext cx="3772858" cy="43336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2F25133-C3E0-4B4E-B80F-B866EDFF954C}"/>
              </a:ext>
            </a:extLst>
          </p:cNvPr>
          <p:cNvSpPr/>
          <p:nvPr/>
        </p:nvSpPr>
        <p:spPr>
          <a:xfrm>
            <a:off x="2503170" y="4491964"/>
            <a:ext cx="1716405" cy="165761"/>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D2D99943-E78F-4448-B958-CA4AA6329120}"/>
              </a:ext>
            </a:extLst>
          </p:cNvPr>
          <p:cNvCxnSpPr>
            <a:cxnSpLocks/>
          </p:cNvCxnSpPr>
          <p:nvPr/>
        </p:nvCxnSpPr>
        <p:spPr>
          <a:xfrm flipH="1">
            <a:off x="4219575" y="3762060"/>
            <a:ext cx="1184496" cy="648313"/>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A03CF54-63C1-4E8E-9C21-FF4A6D2526B6}"/>
              </a:ext>
            </a:extLst>
          </p:cNvPr>
          <p:cNvSpPr txBox="1"/>
          <p:nvPr/>
        </p:nvSpPr>
        <p:spPr>
          <a:xfrm>
            <a:off x="5404071" y="3385942"/>
            <a:ext cx="3379305" cy="523220"/>
          </a:xfrm>
          <a:prstGeom prst="rect">
            <a:avLst/>
          </a:prstGeom>
        </p:spPr>
        <p:txBody>
          <a:bodyPr wrap="square" rtlCol="0">
            <a:spAutoFit/>
          </a:bodyPr>
          <a:lstStyle/>
          <a:p>
            <a:pPr algn="l"/>
            <a:r>
              <a:rPr lang="en-GB" sz="1400">
                <a:solidFill>
                  <a:schemeClr val="accent5"/>
                </a:solidFill>
              </a:rPr>
              <a:t>After setting up the cluster and the files, submit your job!</a:t>
            </a:r>
          </a:p>
        </p:txBody>
      </p:sp>
      <p:sp>
        <p:nvSpPr>
          <p:cNvPr id="28" name="TextBox 27">
            <a:extLst>
              <a:ext uri="{FF2B5EF4-FFF2-40B4-BE49-F238E27FC236}">
                <a16:creationId xmlns:a16="http://schemas.microsoft.com/office/drawing/2014/main" id="{B4666FC8-C0ED-4743-92EF-64AFDCB11C41}"/>
              </a:ext>
            </a:extLst>
          </p:cNvPr>
          <p:cNvSpPr txBox="1"/>
          <p:nvPr/>
        </p:nvSpPr>
        <p:spPr>
          <a:xfrm>
            <a:off x="5404070" y="4566598"/>
            <a:ext cx="3379305" cy="307777"/>
          </a:xfrm>
          <a:prstGeom prst="rect">
            <a:avLst/>
          </a:prstGeom>
        </p:spPr>
        <p:txBody>
          <a:bodyPr wrap="square" rtlCol="0">
            <a:spAutoFit/>
          </a:bodyPr>
          <a:lstStyle/>
          <a:p>
            <a:pPr algn="l"/>
            <a:r>
              <a:rPr lang="en-GB" sz="1400">
                <a:solidFill>
                  <a:schemeClr val="accent5"/>
                </a:solidFill>
              </a:rPr>
              <a:t>Check status</a:t>
            </a:r>
          </a:p>
        </p:txBody>
      </p:sp>
      <p:cxnSp>
        <p:nvCxnSpPr>
          <p:cNvPr id="29" name="Straight Arrow Connector 28">
            <a:extLst>
              <a:ext uri="{FF2B5EF4-FFF2-40B4-BE49-F238E27FC236}">
                <a16:creationId xmlns:a16="http://schemas.microsoft.com/office/drawing/2014/main" id="{C47C6A93-7871-4EAA-8F67-61DB1A3BF1A5}"/>
              </a:ext>
            </a:extLst>
          </p:cNvPr>
          <p:cNvCxnSpPr>
            <a:cxnSpLocks/>
          </p:cNvCxnSpPr>
          <p:nvPr/>
        </p:nvCxnSpPr>
        <p:spPr>
          <a:xfrm flipH="1">
            <a:off x="3038475" y="4716565"/>
            <a:ext cx="2365595" cy="97385"/>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1DF0FA3-9E10-4669-8FF3-11D4B9B36025}"/>
              </a:ext>
            </a:extLst>
          </p:cNvPr>
          <p:cNvSpPr/>
          <p:nvPr/>
        </p:nvSpPr>
        <p:spPr>
          <a:xfrm>
            <a:off x="2474596" y="4739316"/>
            <a:ext cx="411480" cy="182662"/>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7C928C4-92BB-4D02-B737-E6B256CA4C6E}"/>
              </a:ext>
            </a:extLst>
          </p:cNvPr>
          <p:cNvSpPr/>
          <p:nvPr/>
        </p:nvSpPr>
        <p:spPr>
          <a:xfrm>
            <a:off x="2819400" y="5105437"/>
            <a:ext cx="721042"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Arrow Connector 33">
            <a:extLst>
              <a:ext uri="{FF2B5EF4-FFF2-40B4-BE49-F238E27FC236}">
                <a16:creationId xmlns:a16="http://schemas.microsoft.com/office/drawing/2014/main" id="{82875534-5E8F-4309-9192-430811E17E2A}"/>
              </a:ext>
            </a:extLst>
          </p:cNvPr>
          <p:cNvCxnSpPr>
            <a:cxnSpLocks/>
          </p:cNvCxnSpPr>
          <p:nvPr/>
        </p:nvCxnSpPr>
        <p:spPr>
          <a:xfrm flipH="1">
            <a:off x="3629025" y="4895541"/>
            <a:ext cx="1857375" cy="722212"/>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7D4DB46-410B-4B3D-A3A2-FA5C0F6D3C33}"/>
              </a:ext>
            </a:extLst>
          </p:cNvPr>
          <p:cNvSpPr/>
          <p:nvPr/>
        </p:nvSpPr>
        <p:spPr>
          <a:xfrm>
            <a:off x="2819400" y="5611493"/>
            <a:ext cx="721042"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52" name="Picture 8">
            <a:extLst>
              <a:ext uri="{FF2B5EF4-FFF2-40B4-BE49-F238E27FC236}">
                <a16:creationId xmlns:a16="http://schemas.microsoft.com/office/drawing/2014/main" id="{AB59B022-5876-432F-A5F9-56A6FAEF5E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14" b="48703"/>
          <a:stretch/>
        </p:blipFill>
        <p:spPr bwMode="auto">
          <a:xfrm>
            <a:off x="3960330" y="6073841"/>
            <a:ext cx="4514850" cy="28468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4B4CF9F-B012-47F0-AA80-7273CE0CBBEE}"/>
              </a:ext>
            </a:extLst>
          </p:cNvPr>
          <p:cNvSpPr txBox="1"/>
          <p:nvPr/>
        </p:nvSpPr>
        <p:spPr>
          <a:xfrm>
            <a:off x="7268817" y="5634931"/>
            <a:ext cx="3379305" cy="307777"/>
          </a:xfrm>
          <a:prstGeom prst="rect">
            <a:avLst/>
          </a:prstGeom>
        </p:spPr>
        <p:txBody>
          <a:bodyPr wrap="square" rtlCol="0">
            <a:spAutoFit/>
          </a:bodyPr>
          <a:lstStyle/>
          <a:p>
            <a:pPr algn="l"/>
            <a:r>
              <a:rPr lang="en-GB" sz="1400">
                <a:solidFill>
                  <a:schemeClr val="accent5"/>
                </a:solidFill>
              </a:rPr>
              <a:t>To cancel runs: use </a:t>
            </a:r>
            <a:r>
              <a:rPr lang="en-GB" sz="1400" i="1" err="1">
                <a:solidFill>
                  <a:schemeClr val="accent5"/>
                </a:solidFill>
              </a:rPr>
              <a:t>qdel</a:t>
            </a:r>
            <a:endParaRPr lang="en-GB" sz="1400">
              <a:solidFill>
                <a:schemeClr val="accent5"/>
              </a:solidFill>
            </a:endParaRPr>
          </a:p>
        </p:txBody>
      </p:sp>
      <p:sp>
        <p:nvSpPr>
          <p:cNvPr id="39" name="Rectangle 38">
            <a:extLst>
              <a:ext uri="{FF2B5EF4-FFF2-40B4-BE49-F238E27FC236}">
                <a16:creationId xmlns:a16="http://schemas.microsoft.com/office/drawing/2014/main" id="{1D6B1ACD-9D28-4F60-A5F2-71B3B91DF984}"/>
              </a:ext>
            </a:extLst>
          </p:cNvPr>
          <p:cNvSpPr/>
          <p:nvPr/>
        </p:nvSpPr>
        <p:spPr>
          <a:xfrm>
            <a:off x="6423495" y="6094293"/>
            <a:ext cx="990600"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a:extLst>
              <a:ext uri="{FF2B5EF4-FFF2-40B4-BE49-F238E27FC236}">
                <a16:creationId xmlns:a16="http://schemas.microsoft.com/office/drawing/2014/main" id="{0D48946B-AB53-4683-B6DB-65C9706D23DB}"/>
              </a:ext>
            </a:extLst>
          </p:cNvPr>
          <p:cNvCxnSpPr>
            <a:cxnSpLocks/>
          </p:cNvCxnSpPr>
          <p:nvPr/>
        </p:nvCxnSpPr>
        <p:spPr>
          <a:xfrm flipH="1">
            <a:off x="7499820" y="5942708"/>
            <a:ext cx="1257300" cy="243780"/>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AF51392-995A-42E5-88D1-DB99398CC058}"/>
              </a:ext>
            </a:extLst>
          </p:cNvPr>
          <p:cNvSpPr txBox="1"/>
          <p:nvPr/>
        </p:nvSpPr>
        <p:spPr>
          <a:xfrm>
            <a:off x="5404070" y="3171655"/>
            <a:ext cx="6493234" cy="1138773"/>
          </a:xfrm>
          <a:prstGeom prst="rect">
            <a:avLst/>
          </a:prstGeom>
        </p:spPr>
        <p:txBody>
          <a:bodyPr wrap="square" rtlCol="0">
            <a:spAutoFit/>
          </a:bodyPr>
          <a:lstStyle/>
          <a:p>
            <a:pPr algn="r"/>
            <a:r>
              <a:rPr lang="en-GB" dirty="0">
                <a:solidFill>
                  <a:schemeClr val="accent3"/>
                </a:solidFill>
              </a:rPr>
              <a:t>!! During this session only: </a:t>
            </a:r>
          </a:p>
          <a:p>
            <a:pPr algn="r"/>
            <a:r>
              <a:rPr lang="en-GB" dirty="0">
                <a:solidFill>
                  <a:schemeClr val="accent3"/>
                </a:solidFill>
              </a:rPr>
              <a:t>priority access to </a:t>
            </a:r>
            <a:r>
              <a:rPr lang="en-GB" dirty="0" err="1">
                <a:solidFill>
                  <a:schemeClr val="accent3"/>
                </a:solidFill>
              </a:rPr>
              <a:t>joltik</a:t>
            </a:r>
            <a:r>
              <a:rPr lang="en-GB" dirty="0">
                <a:solidFill>
                  <a:schemeClr val="accent3"/>
                </a:solidFill>
              </a:rPr>
              <a:t> via</a:t>
            </a:r>
          </a:p>
          <a:p>
            <a:pPr algn="l"/>
            <a:endParaRPr lang="en-GB" dirty="0">
              <a:solidFill>
                <a:schemeClr val="accent3"/>
              </a:solidFill>
            </a:endParaRPr>
          </a:p>
          <a:p>
            <a:pPr algn="r"/>
            <a:r>
              <a:rPr lang="en-GB" sz="1400" dirty="0" err="1">
                <a:solidFill>
                  <a:schemeClr val="accent3"/>
                </a:solidFill>
                <a:latin typeface="Consolas" panose="020B0609020204030204" pitchFamily="49" charset="0"/>
                <a:cs typeface="Courier New" panose="02070309020205020404" pitchFamily="49" charset="0"/>
              </a:rPr>
              <a:t>qsub</a:t>
            </a:r>
            <a:r>
              <a:rPr lang="en-GB" sz="1400" dirty="0">
                <a:solidFill>
                  <a:schemeClr val="accent3"/>
                </a:solidFill>
                <a:latin typeface="Consolas" panose="020B0609020204030204" pitchFamily="49" charset="0"/>
                <a:cs typeface="Courier New" panose="02070309020205020404" pitchFamily="49" charset="0"/>
              </a:rPr>
              <a:t> alphafold_job_script.sh </a:t>
            </a:r>
            <a:r>
              <a:rPr lang="en-GB" sz="1400" b="1" dirty="0">
                <a:solidFill>
                  <a:schemeClr val="accent3"/>
                </a:solidFill>
                <a:latin typeface="Consolas" panose="020B0609020204030204" pitchFamily="49" charset="0"/>
                <a:cs typeface="Courier New" panose="02070309020205020404" pitchFamily="49" charset="0"/>
              </a:rPr>
              <a:t>--pass=reservation=PSAP</a:t>
            </a:r>
          </a:p>
        </p:txBody>
      </p:sp>
      <p:cxnSp>
        <p:nvCxnSpPr>
          <p:cNvPr id="47" name="Straight Arrow Connector 46">
            <a:extLst>
              <a:ext uri="{FF2B5EF4-FFF2-40B4-BE49-F238E27FC236}">
                <a16:creationId xmlns:a16="http://schemas.microsoft.com/office/drawing/2014/main" id="{292CEC76-DC5F-4B16-9D3E-27F4EE1A028E}"/>
              </a:ext>
            </a:extLst>
          </p:cNvPr>
          <p:cNvCxnSpPr/>
          <p:nvPr/>
        </p:nvCxnSpPr>
        <p:spPr>
          <a:xfrm>
            <a:off x="8625318" y="3517358"/>
            <a:ext cx="42343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 name="Rectangle 2">
            <a:extLst>
              <a:ext uri="{FF2B5EF4-FFF2-40B4-BE49-F238E27FC236}">
                <a16:creationId xmlns:a16="http://schemas.microsoft.com/office/drawing/2014/main" id="{93356BFC-1EF3-1F54-5A6A-D6FB98F469DD}"/>
              </a:ext>
            </a:extLst>
          </p:cNvPr>
          <p:cNvSpPr/>
          <p:nvPr/>
        </p:nvSpPr>
        <p:spPr>
          <a:xfrm>
            <a:off x="6581774" y="3937292"/>
            <a:ext cx="5419725" cy="1493516"/>
          </a:xfrm>
          <a:prstGeom prst="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43A2179-495F-1394-3DB4-CB34581C7197}"/>
              </a:ext>
            </a:extLst>
          </p:cNvPr>
          <p:cNvSpPr txBox="1"/>
          <p:nvPr/>
        </p:nvSpPr>
        <p:spPr>
          <a:xfrm>
            <a:off x="6842187" y="4390085"/>
            <a:ext cx="4754668" cy="923330"/>
          </a:xfrm>
          <a:prstGeom prst="rect">
            <a:avLst/>
          </a:prstGeom>
        </p:spPr>
        <p:txBody>
          <a:bodyPr wrap="square" rtlCol="0">
            <a:spAutoFit/>
          </a:bodyPr>
          <a:lstStyle/>
          <a:p>
            <a:pPr algn="l"/>
            <a:r>
              <a:rPr lang="en-GB">
                <a:solidFill>
                  <a:schemeClr val="accent5"/>
                </a:solidFill>
              </a:rPr>
              <a:t>- Only submit one job at a time (shared nodes)</a:t>
            </a:r>
          </a:p>
          <a:p>
            <a:pPr algn="l"/>
            <a:r>
              <a:rPr lang="en-GB">
                <a:solidFill>
                  <a:schemeClr val="accent5"/>
                </a:solidFill>
              </a:rPr>
              <a:t>- </a:t>
            </a:r>
            <a:r>
              <a:rPr lang="en-GB" err="1">
                <a:solidFill>
                  <a:schemeClr val="accent5"/>
                </a:solidFill>
              </a:rPr>
              <a:t>Walltime</a:t>
            </a:r>
            <a:r>
              <a:rPr lang="en-GB">
                <a:solidFill>
                  <a:schemeClr val="accent5"/>
                </a:solidFill>
              </a:rPr>
              <a:t> must not exceed 7 PM today! (for </a:t>
            </a:r>
          </a:p>
          <a:p>
            <a:pPr algn="r"/>
            <a:r>
              <a:rPr lang="en-GB">
                <a:solidFill>
                  <a:schemeClr val="accent5"/>
                </a:solidFill>
              </a:rPr>
              <a:t>reservation)</a:t>
            </a:r>
          </a:p>
        </p:txBody>
      </p:sp>
    </p:spTree>
    <p:extLst>
      <p:ext uri="{BB962C8B-B14F-4D97-AF65-F5344CB8AC3E}">
        <p14:creationId xmlns:p14="http://schemas.microsoft.com/office/powerpoint/2010/main" val="362396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BB96-6BB2-42D8-A0FF-9833A113DDDF}"/>
              </a:ext>
            </a:extLst>
          </p:cNvPr>
          <p:cNvSpPr>
            <a:spLocks noGrp="1"/>
          </p:cNvSpPr>
          <p:nvPr>
            <p:ph type="title"/>
          </p:nvPr>
        </p:nvSpPr>
        <p:spPr/>
        <p:txBody>
          <a:bodyPr/>
          <a:lstStyle/>
          <a:p>
            <a:r>
              <a:rPr lang="en-GB"/>
              <a:t>Monitoring + outputs</a:t>
            </a:r>
          </a:p>
        </p:txBody>
      </p:sp>
      <p:sp>
        <p:nvSpPr>
          <p:cNvPr id="5" name="TextBox 4">
            <a:extLst>
              <a:ext uri="{FF2B5EF4-FFF2-40B4-BE49-F238E27FC236}">
                <a16:creationId xmlns:a16="http://schemas.microsoft.com/office/drawing/2014/main" id="{83ABEE4A-31CD-4C0D-A958-5B1652549442}"/>
              </a:ext>
            </a:extLst>
          </p:cNvPr>
          <p:cNvSpPr txBox="1"/>
          <p:nvPr/>
        </p:nvSpPr>
        <p:spPr>
          <a:xfrm>
            <a:off x="838200" y="5363260"/>
            <a:ext cx="10677525" cy="338554"/>
          </a:xfrm>
          <a:prstGeom prst="rect">
            <a:avLst/>
          </a:prstGeom>
          <a:noFill/>
        </p:spPr>
        <p:txBody>
          <a:bodyPr wrap="square">
            <a:spAutoFit/>
          </a:bodyPr>
          <a:lstStyle/>
          <a:p>
            <a:r>
              <a:rPr lang="en-GB" sz="1600">
                <a:hlinkClick r:id="rId2"/>
              </a:rPr>
              <a:t>https://elearning.bits.vib.be/courses/alphafold/lessons/alphafold-on-the-hpc/topic/troubleshooting/</a:t>
            </a:r>
            <a:endParaRPr lang="en-GB" sz="1600"/>
          </a:p>
        </p:txBody>
      </p:sp>
      <p:sp>
        <p:nvSpPr>
          <p:cNvPr id="6" name="TextBox 5">
            <a:extLst>
              <a:ext uri="{FF2B5EF4-FFF2-40B4-BE49-F238E27FC236}">
                <a16:creationId xmlns:a16="http://schemas.microsoft.com/office/drawing/2014/main" id="{ABEB81C8-5E20-416E-BAEE-E9E2B8FCBB8F}"/>
              </a:ext>
            </a:extLst>
          </p:cNvPr>
          <p:cNvSpPr txBox="1"/>
          <p:nvPr/>
        </p:nvSpPr>
        <p:spPr>
          <a:xfrm>
            <a:off x="581025" y="4993928"/>
            <a:ext cx="2895600" cy="369332"/>
          </a:xfrm>
          <a:prstGeom prst="rect">
            <a:avLst/>
          </a:prstGeom>
        </p:spPr>
        <p:txBody>
          <a:bodyPr wrap="square" rtlCol="0">
            <a:spAutoFit/>
          </a:bodyPr>
          <a:lstStyle/>
          <a:p>
            <a:pPr algn="l"/>
            <a:r>
              <a:rPr lang="en-GB" b="1">
                <a:solidFill>
                  <a:schemeClr val="accent5"/>
                </a:solidFill>
              </a:rPr>
              <a:t>Troubleshooting:</a:t>
            </a:r>
          </a:p>
        </p:txBody>
      </p:sp>
      <p:pic>
        <p:nvPicPr>
          <p:cNvPr id="9" name="Picture 8">
            <a:extLst>
              <a:ext uri="{FF2B5EF4-FFF2-40B4-BE49-F238E27FC236}">
                <a16:creationId xmlns:a16="http://schemas.microsoft.com/office/drawing/2014/main" id="{7EEB8D5D-81AC-465D-8144-21BEE086FA49}"/>
              </a:ext>
            </a:extLst>
          </p:cNvPr>
          <p:cNvPicPr>
            <a:picLocks noChangeAspect="1"/>
          </p:cNvPicPr>
          <p:nvPr/>
        </p:nvPicPr>
        <p:blipFill>
          <a:blip r:embed="rId3"/>
          <a:stretch>
            <a:fillRect/>
          </a:stretch>
        </p:blipFill>
        <p:spPr>
          <a:xfrm>
            <a:off x="838200" y="1494740"/>
            <a:ext cx="3981450" cy="3270068"/>
          </a:xfrm>
          <a:prstGeom prst="rect">
            <a:avLst/>
          </a:prstGeom>
        </p:spPr>
      </p:pic>
      <p:sp>
        <p:nvSpPr>
          <p:cNvPr id="10" name="Rectangle 9">
            <a:extLst>
              <a:ext uri="{FF2B5EF4-FFF2-40B4-BE49-F238E27FC236}">
                <a16:creationId xmlns:a16="http://schemas.microsoft.com/office/drawing/2014/main" id="{C58B00DC-694C-4318-845A-DC1FE5FE9B64}"/>
              </a:ext>
            </a:extLst>
          </p:cNvPr>
          <p:cNvSpPr/>
          <p:nvPr/>
        </p:nvSpPr>
        <p:spPr>
          <a:xfrm>
            <a:off x="2085478" y="3987492"/>
            <a:ext cx="2105522" cy="708333"/>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63EE79D-A842-4F40-A3E6-2A34D1061BB7}"/>
              </a:ext>
            </a:extLst>
          </p:cNvPr>
          <p:cNvSpPr txBox="1"/>
          <p:nvPr/>
        </p:nvSpPr>
        <p:spPr>
          <a:xfrm>
            <a:off x="4282444" y="3903044"/>
            <a:ext cx="4710114" cy="792781"/>
          </a:xfrm>
          <a:prstGeom prst="rect">
            <a:avLst/>
          </a:prstGeom>
        </p:spPr>
        <p:txBody>
          <a:bodyPr wrap="square" rtlCol="0">
            <a:spAutoFit/>
          </a:bodyPr>
          <a:lstStyle/>
          <a:p>
            <a:pPr>
              <a:lnSpc>
                <a:spcPct val="150000"/>
              </a:lnSpc>
            </a:pPr>
            <a:r>
              <a:rPr lang="en-GB" sz="1600">
                <a:solidFill>
                  <a:schemeClr val="accent5"/>
                </a:solidFill>
              </a:rPr>
              <a:t>error file: tells when something goes wrong</a:t>
            </a:r>
          </a:p>
          <a:p>
            <a:pPr>
              <a:lnSpc>
                <a:spcPct val="150000"/>
              </a:lnSpc>
            </a:pPr>
            <a:r>
              <a:rPr lang="en-GB" sz="1600">
                <a:solidFill>
                  <a:schemeClr val="accent5"/>
                </a:solidFill>
              </a:rPr>
              <a:t>output file: tells where output files are located</a:t>
            </a:r>
          </a:p>
        </p:txBody>
      </p:sp>
      <p:sp>
        <p:nvSpPr>
          <p:cNvPr id="13" name="Rectangle 12">
            <a:extLst>
              <a:ext uri="{FF2B5EF4-FFF2-40B4-BE49-F238E27FC236}">
                <a16:creationId xmlns:a16="http://schemas.microsoft.com/office/drawing/2014/main" id="{B1EE9210-A881-4FA6-8C3B-A5DF3B6B2324}"/>
              </a:ext>
            </a:extLst>
          </p:cNvPr>
          <p:cNvSpPr/>
          <p:nvPr/>
        </p:nvSpPr>
        <p:spPr>
          <a:xfrm>
            <a:off x="2142628" y="3269977"/>
            <a:ext cx="495300" cy="23812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1A7EFF0C-9251-425C-B1C6-7AD05FA8030F}"/>
              </a:ext>
            </a:extLst>
          </p:cNvPr>
          <p:cNvCxnSpPr>
            <a:cxnSpLocks/>
            <a:stCxn id="13" idx="3"/>
          </p:cNvCxnSpPr>
          <p:nvPr/>
        </p:nvCxnSpPr>
        <p:spPr>
          <a:xfrm flipV="1">
            <a:off x="2637928" y="2955678"/>
            <a:ext cx="2581772" cy="43336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19" name="Picture 18">
            <a:extLst>
              <a:ext uri="{FF2B5EF4-FFF2-40B4-BE49-F238E27FC236}">
                <a16:creationId xmlns:a16="http://schemas.microsoft.com/office/drawing/2014/main" id="{FA536683-2610-4C5A-B783-A82D909A75EF}"/>
              </a:ext>
            </a:extLst>
          </p:cNvPr>
          <p:cNvPicPr>
            <a:picLocks noChangeAspect="1"/>
          </p:cNvPicPr>
          <p:nvPr/>
        </p:nvPicPr>
        <p:blipFill>
          <a:blip r:embed="rId4"/>
          <a:stretch>
            <a:fillRect/>
          </a:stretch>
        </p:blipFill>
        <p:spPr>
          <a:xfrm>
            <a:off x="5314950" y="2324834"/>
            <a:ext cx="2581772" cy="642295"/>
          </a:xfrm>
          <a:prstGeom prst="rect">
            <a:avLst/>
          </a:prstGeom>
          <a:ln>
            <a:solidFill>
              <a:schemeClr val="accent3"/>
            </a:solidFill>
          </a:ln>
        </p:spPr>
      </p:pic>
      <p:sp>
        <p:nvSpPr>
          <p:cNvPr id="20" name="Rectangle 19">
            <a:extLst>
              <a:ext uri="{FF2B5EF4-FFF2-40B4-BE49-F238E27FC236}">
                <a16:creationId xmlns:a16="http://schemas.microsoft.com/office/drawing/2014/main" id="{A2CFA599-3FEB-43E7-B8E8-9ACA5E538FEA}"/>
              </a:ext>
            </a:extLst>
          </p:cNvPr>
          <p:cNvSpPr/>
          <p:nvPr/>
        </p:nvSpPr>
        <p:spPr>
          <a:xfrm>
            <a:off x="6714627" y="2645981"/>
            <a:ext cx="781547" cy="23812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FC11F82-F398-4A87-B100-A808F55AC6B4}"/>
              </a:ext>
            </a:extLst>
          </p:cNvPr>
          <p:cNvCxnSpPr>
            <a:cxnSpLocks/>
            <a:stCxn id="20" idx="0"/>
            <a:endCxn id="24" idx="2"/>
          </p:cNvCxnSpPr>
          <p:nvPr/>
        </p:nvCxnSpPr>
        <p:spPr>
          <a:xfrm flipV="1">
            <a:off x="7105401" y="1438620"/>
            <a:ext cx="993550" cy="12073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4" name="Picture 23">
            <a:extLst>
              <a:ext uri="{FF2B5EF4-FFF2-40B4-BE49-F238E27FC236}">
                <a16:creationId xmlns:a16="http://schemas.microsoft.com/office/drawing/2014/main" id="{8A1E5818-B47B-4267-8310-83C0C2A82EDB}"/>
              </a:ext>
            </a:extLst>
          </p:cNvPr>
          <p:cNvPicPr>
            <a:picLocks noChangeAspect="1"/>
          </p:cNvPicPr>
          <p:nvPr/>
        </p:nvPicPr>
        <p:blipFill>
          <a:blip r:embed="rId5"/>
          <a:stretch>
            <a:fillRect/>
          </a:stretch>
        </p:blipFill>
        <p:spPr>
          <a:xfrm>
            <a:off x="6949126" y="375130"/>
            <a:ext cx="2299649" cy="1063490"/>
          </a:xfrm>
          <a:prstGeom prst="rect">
            <a:avLst/>
          </a:prstGeom>
          <a:ln>
            <a:solidFill>
              <a:schemeClr val="accent2"/>
            </a:solidFill>
          </a:ln>
        </p:spPr>
      </p:pic>
      <p:sp>
        <p:nvSpPr>
          <p:cNvPr id="27" name="Rectangle 26">
            <a:extLst>
              <a:ext uri="{FF2B5EF4-FFF2-40B4-BE49-F238E27FC236}">
                <a16:creationId xmlns:a16="http://schemas.microsoft.com/office/drawing/2014/main" id="{20745576-1440-4A2B-84F4-18057A01FC63}"/>
              </a:ext>
            </a:extLst>
          </p:cNvPr>
          <p:cNvSpPr/>
          <p:nvPr/>
        </p:nvSpPr>
        <p:spPr>
          <a:xfrm>
            <a:off x="8382604" y="759132"/>
            <a:ext cx="428021" cy="2381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02732FEE-3E48-47D0-8FC6-9CAE8480765E}"/>
              </a:ext>
            </a:extLst>
          </p:cNvPr>
          <p:cNvCxnSpPr>
            <a:cxnSpLocks/>
            <a:stCxn id="27" idx="3"/>
          </p:cNvCxnSpPr>
          <p:nvPr/>
        </p:nvCxnSpPr>
        <p:spPr>
          <a:xfrm>
            <a:off x="8810625" y="878195"/>
            <a:ext cx="903948" cy="247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A37170F4-52E8-4C14-BD37-2E9A87F422F1}"/>
              </a:ext>
            </a:extLst>
          </p:cNvPr>
          <p:cNvPicPr>
            <a:picLocks noChangeAspect="1"/>
          </p:cNvPicPr>
          <p:nvPr/>
        </p:nvPicPr>
        <p:blipFill>
          <a:blip r:embed="rId6"/>
          <a:stretch>
            <a:fillRect/>
          </a:stretch>
        </p:blipFill>
        <p:spPr>
          <a:xfrm>
            <a:off x="9714573" y="343757"/>
            <a:ext cx="1886877" cy="5657204"/>
          </a:xfrm>
          <a:prstGeom prst="rect">
            <a:avLst/>
          </a:prstGeom>
          <a:ln>
            <a:solidFill>
              <a:schemeClr val="accent1"/>
            </a:solidFill>
          </a:ln>
        </p:spPr>
      </p:pic>
    </p:spTree>
    <p:extLst>
      <p:ext uri="{BB962C8B-B14F-4D97-AF65-F5344CB8AC3E}">
        <p14:creationId xmlns:p14="http://schemas.microsoft.com/office/powerpoint/2010/main" val="260235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20" grpId="0" animBg="1"/>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DE303-7421-4A3A-AD27-02CF2462A451}"/>
              </a:ext>
            </a:extLst>
          </p:cNvPr>
          <p:cNvSpPr>
            <a:spLocks noGrp="1"/>
          </p:cNvSpPr>
          <p:nvPr>
            <p:ph type="ctrTitle"/>
          </p:nvPr>
        </p:nvSpPr>
        <p:spPr/>
        <p:txBody>
          <a:bodyPr/>
          <a:lstStyle/>
          <a:p>
            <a:r>
              <a:rPr lang="en-GB" err="1"/>
              <a:t>AlphaFold</a:t>
            </a:r>
            <a:r>
              <a:rPr lang="en-GB"/>
              <a:t> outputs</a:t>
            </a:r>
          </a:p>
        </p:txBody>
      </p:sp>
      <p:sp>
        <p:nvSpPr>
          <p:cNvPr id="2" name="Subtitle 1">
            <a:extLst>
              <a:ext uri="{FF2B5EF4-FFF2-40B4-BE49-F238E27FC236}">
                <a16:creationId xmlns:a16="http://schemas.microsoft.com/office/drawing/2014/main" id="{88506E32-85C2-4D0A-B8AB-FCEFF1A50353}"/>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12CBEDDE-4D21-451C-87DC-DB002405BFD0}"/>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0EF05127-8476-422C-8A6D-EA3B95BAECD7}"/>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622539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8FE4E3-C715-4976-A689-ED22B0C0901A}"/>
              </a:ext>
            </a:extLst>
          </p:cNvPr>
          <p:cNvSpPr>
            <a:spLocks noGrp="1"/>
          </p:cNvSpPr>
          <p:nvPr>
            <p:ph type="title"/>
          </p:nvPr>
        </p:nvSpPr>
        <p:spPr/>
        <p:txBody>
          <a:bodyPr/>
          <a:lstStyle/>
          <a:p>
            <a:r>
              <a:rPr lang="en-GB" err="1"/>
              <a:t>AlphaFold</a:t>
            </a:r>
            <a:r>
              <a:rPr lang="en-GB"/>
              <a:t> output folder</a:t>
            </a:r>
          </a:p>
        </p:txBody>
      </p:sp>
      <p:pic>
        <p:nvPicPr>
          <p:cNvPr id="4" name="Picture 3" descr="Graphical user interface, table&#10;&#10;Description automatically generated">
            <a:extLst>
              <a:ext uri="{FF2B5EF4-FFF2-40B4-BE49-F238E27FC236}">
                <a16:creationId xmlns:a16="http://schemas.microsoft.com/office/drawing/2014/main" id="{4055FE48-D31C-4EA5-8064-82E9B03CA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729" y="1504949"/>
            <a:ext cx="5976541" cy="5267325"/>
          </a:xfrm>
          <a:prstGeom prst="rect">
            <a:avLst/>
          </a:prstGeom>
        </p:spPr>
      </p:pic>
      <p:grpSp>
        <p:nvGrpSpPr>
          <p:cNvPr id="34" name="Group 33">
            <a:extLst>
              <a:ext uri="{FF2B5EF4-FFF2-40B4-BE49-F238E27FC236}">
                <a16:creationId xmlns:a16="http://schemas.microsoft.com/office/drawing/2014/main" id="{4FDD896C-793C-42B7-A5CC-AC73AABB2CD0}"/>
              </a:ext>
            </a:extLst>
          </p:cNvPr>
          <p:cNvGrpSpPr/>
          <p:nvPr/>
        </p:nvGrpSpPr>
        <p:grpSpPr>
          <a:xfrm>
            <a:off x="2828428" y="648266"/>
            <a:ext cx="8462966" cy="2743439"/>
            <a:chOff x="2828428" y="639863"/>
            <a:chExt cx="8462966" cy="2743439"/>
          </a:xfrm>
        </p:grpSpPr>
        <p:sp>
          <p:nvSpPr>
            <p:cNvPr id="8" name="Rectangle 7">
              <a:extLst>
                <a:ext uri="{FF2B5EF4-FFF2-40B4-BE49-F238E27FC236}">
                  <a16:creationId xmlns:a16="http://schemas.microsoft.com/office/drawing/2014/main" id="{1B55FE11-C3F9-4B2A-9F7F-449FFF35E141}"/>
                </a:ext>
              </a:extLst>
            </p:cNvPr>
            <p:cNvSpPr/>
            <p:nvPr/>
          </p:nvSpPr>
          <p:spPr>
            <a:xfrm>
              <a:off x="2828428" y="1830542"/>
              <a:ext cx="486272"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DDDB67A4-200F-4DEE-86E9-ABEA64BA07B7}"/>
                </a:ext>
              </a:extLst>
            </p:cNvPr>
            <p:cNvCxnSpPr>
              <a:cxnSpLocks/>
              <a:stCxn id="8" idx="3"/>
              <a:endCxn id="31" idx="1"/>
            </p:cNvCxnSpPr>
            <p:nvPr/>
          </p:nvCxnSpPr>
          <p:spPr>
            <a:xfrm>
              <a:off x="3314700" y="1989446"/>
              <a:ext cx="1739539" cy="221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31" name="Picture 30">
              <a:extLst>
                <a:ext uri="{FF2B5EF4-FFF2-40B4-BE49-F238E27FC236}">
                  <a16:creationId xmlns:a16="http://schemas.microsoft.com/office/drawing/2014/main" id="{608F6847-D668-4D48-BAC5-2BEA2F3C4DAB}"/>
                </a:ext>
              </a:extLst>
            </p:cNvPr>
            <p:cNvPicPr>
              <a:picLocks noChangeAspect="1"/>
            </p:cNvPicPr>
            <p:nvPr/>
          </p:nvPicPr>
          <p:blipFill>
            <a:blip r:embed="rId3"/>
            <a:stretch>
              <a:fillRect/>
            </a:stretch>
          </p:blipFill>
          <p:spPr>
            <a:xfrm>
              <a:off x="5054239" y="639863"/>
              <a:ext cx="6237155" cy="2743439"/>
            </a:xfrm>
            <a:prstGeom prst="rect">
              <a:avLst/>
            </a:prstGeom>
            <a:ln>
              <a:solidFill>
                <a:srgbClr val="FF681E"/>
              </a:solidFill>
            </a:ln>
          </p:spPr>
        </p:pic>
      </p:grpSp>
      <p:grpSp>
        <p:nvGrpSpPr>
          <p:cNvPr id="64" name="Group 63">
            <a:extLst>
              <a:ext uri="{FF2B5EF4-FFF2-40B4-BE49-F238E27FC236}">
                <a16:creationId xmlns:a16="http://schemas.microsoft.com/office/drawing/2014/main" id="{17AD7BF1-56AF-4FAF-B7AD-CE59BAE0A903}"/>
              </a:ext>
            </a:extLst>
          </p:cNvPr>
          <p:cNvGrpSpPr/>
          <p:nvPr/>
        </p:nvGrpSpPr>
        <p:grpSpPr>
          <a:xfrm>
            <a:off x="2828427" y="2207828"/>
            <a:ext cx="8289712" cy="479066"/>
            <a:chOff x="2828427" y="2207828"/>
            <a:chExt cx="8289712" cy="479066"/>
          </a:xfrm>
        </p:grpSpPr>
        <p:sp>
          <p:nvSpPr>
            <p:cNvPr id="10" name="Rectangle 9">
              <a:extLst>
                <a:ext uri="{FF2B5EF4-FFF2-40B4-BE49-F238E27FC236}">
                  <a16:creationId xmlns:a16="http://schemas.microsoft.com/office/drawing/2014/main" id="{DF8FD78E-20E8-4F06-BBA8-8C319EB2DE0B}"/>
                </a:ext>
              </a:extLst>
            </p:cNvPr>
            <p:cNvSpPr/>
            <p:nvPr/>
          </p:nvSpPr>
          <p:spPr>
            <a:xfrm>
              <a:off x="2828427" y="2207828"/>
              <a:ext cx="781547"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5D1936F7-798D-4551-8BA2-E2602372D5BD}"/>
                </a:ext>
              </a:extLst>
            </p:cNvPr>
            <p:cNvCxnSpPr>
              <a:cxnSpLocks/>
              <a:stCxn id="10" idx="3"/>
            </p:cNvCxnSpPr>
            <p:nvPr/>
          </p:nvCxnSpPr>
          <p:spPr>
            <a:xfrm>
              <a:off x="3609974" y="2366732"/>
              <a:ext cx="4124326" cy="6098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7" name="TextBox 36">
              <a:extLst>
                <a:ext uri="{FF2B5EF4-FFF2-40B4-BE49-F238E27FC236}">
                  <a16:creationId xmlns:a16="http://schemas.microsoft.com/office/drawing/2014/main" id="{90447349-D581-4A20-8A35-5ABBF5E5E139}"/>
                </a:ext>
              </a:extLst>
            </p:cNvPr>
            <p:cNvSpPr txBox="1"/>
            <p:nvPr/>
          </p:nvSpPr>
          <p:spPr>
            <a:xfrm>
              <a:off x="7827388" y="2225229"/>
              <a:ext cx="3290751" cy="461665"/>
            </a:xfrm>
            <a:prstGeom prst="rect">
              <a:avLst/>
            </a:prstGeom>
          </p:spPr>
          <p:txBody>
            <a:bodyPr wrap="square" rtlCol="0">
              <a:spAutoFit/>
            </a:bodyPr>
            <a:lstStyle/>
            <a:p>
              <a:pPr algn="l"/>
              <a:r>
                <a:rPr lang="en-GB" sz="1200" b="1">
                  <a:solidFill>
                    <a:schemeClr val="accent3"/>
                  </a:solidFill>
                </a:rPr>
                <a:t>Actual input given to the predictor (after MSA)</a:t>
              </a:r>
            </a:p>
            <a:p>
              <a:pPr algn="l"/>
              <a:r>
                <a:rPr lang="en-GB" sz="1200" b="1">
                  <a:solidFill>
                    <a:schemeClr val="accent3"/>
                  </a:solidFill>
                </a:rPr>
                <a:t>.</a:t>
              </a:r>
              <a:r>
                <a:rPr lang="en-GB" sz="1200" b="1" err="1">
                  <a:solidFill>
                    <a:schemeClr val="accent3"/>
                  </a:solidFill>
                </a:rPr>
                <a:t>pkl</a:t>
              </a:r>
              <a:r>
                <a:rPr lang="en-GB" sz="1200" b="1">
                  <a:solidFill>
                    <a:schemeClr val="accent3"/>
                  </a:solidFill>
                </a:rPr>
                <a:t> = specific python data format</a:t>
              </a:r>
            </a:p>
          </p:txBody>
        </p:sp>
      </p:grpSp>
      <p:grpSp>
        <p:nvGrpSpPr>
          <p:cNvPr id="67" name="Group 66">
            <a:extLst>
              <a:ext uri="{FF2B5EF4-FFF2-40B4-BE49-F238E27FC236}">
                <a16:creationId xmlns:a16="http://schemas.microsoft.com/office/drawing/2014/main" id="{9B6A42B1-3DBD-428B-8CC0-6FBFC1032432}"/>
              </a:ext>
            </a:extLst>
          </p:cNvPr>
          <p:cNvGrpSpPr/>
          <p:nvPr/>
        </p:nvGrpSpPr>
        <p:grpSpPr>
          <a:xfrm>
            <a:off x="2828427" y="4790056"/>
            <a:ext cx="8462967" cy="1069853"/>
            <a:chOff x="2828427" y="4790056"/>
            <a:chExt cx="8462967" cy="1069853"/>
          </a:xfrm>
        </p:grpSpPr>
        <p:sp>
          <p:nvSpPr>
            <p:cNvPr id="19" name="Rectangle 18">
              <a:extLst>
                <a:ext uri="{FF2B5EF4-FFF2-40B4-BE49-F238E27FC236}">
                  <a16:creationId xmlns:a16="http://schemas.microsoft.com/office/drawing/2014/main" id="{830FBCE4-5B90-42F5-986B-295DF9EC88E3}"/>
                </a:ext>
              </a:extLst>
            </p:cNvPr>
            <p:cNvSpPr/>
            <p:nvPr/>
          </p:nvSpPr>
          <p:spPr>
            <a:xfrm>
              <a:off x="2828427" y="4790056"/>
              <a:ext cx="1410198" cy="723806"/>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Arrow Connector 19">
              <a:extLst>
                <a:ext uri="{FF2B5EF4-FFF2-40B4-BE49-F238E27FC236}">
                  <a16:creationId xmlns:a16="http://schemas.microsoft.com/office/drawing/2014/main" id="{99A7E590-0263-4098-8E72-51233A453C10}"/>
                </a:ext>
              </a:extLst>
            </p:cNvPr>
            <p:cNvCxnSpPr>
              <a:cxnSpLocks/>
              <a:stCxn id="19" idx="3"/>
              <a:endCxn id="63" idx="1"/>
            </p:cNvCxnSpPr>
            <p:nvPr/>
          </p:nvCxnSpPr>
          <p:spPr>
            <a:xfrm>
              <a:off x="4238625" y="5151959"/>
              <a:ext cx="3573550" cy="3847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63" name="TextBox 62">
              <a:extLst>
                <a:ext uri="{FF2B5EF4-FFF2-40B4-BE49-F238E27FC236}">
                  <a16:creationId xmlns:a16="http://schemas.microsoft.com/office/drawing/2014/main" id="{E515503A-C5B2-465C-8E63-E3F244222958}"/>
                </a:ext>
              </a:extLst>
            </p:cNvPr>
            <p:cNvSpPr txBox="1"/>
            <p:nvPr/>
          </p:nvSpPr>
          <p:spPr>
            <a:xfrm>
              <a:off x="7812175" y="5213578"/>
              <a:ext cx="3479219" cy="646331"/>
            </a:xfrm>
            <a:prstGeom prst="rect">
              <a:avLst/>
            </a:prstGeom>
          </p:spPr>
          <p:txBody>
            <a:bodyPr wrap="square" rtlCol="0">
              <a:spAutoFit/>
            </a:bodyPr>
            <a:lstStyle/>
            <a:p>
              <a:pPr algn="l"/>
              <a:r>
                <a:rPr lang="en-GB" sz="1200" b="1">
                  <a:solidFill>
                    <a:schemeClr val="accent3"/>
                  </a:solidFill>
                </a:rPr>
                <a:t>Extra output information (including </a:t>
              </a:r>
              <a:r>
                <a:rPr lang="en-GB" sz="1200" b="1" u="sng">
                  <a:solidFill>
                    <a:schemeClr val="accent3"/>
                  </a:solidFill>
                </a:rPr>
                <a:t>confidence</a:t>
              </a:r>
              <a:r>
                <a:rPr lang="en-GB" sz="1200" b="1">
                  <a:solidFill>
                    <a:schemeClr val="accent3"/>
                  </a:solidFill>
                </a:rPr>
                <a:t>)</a:t>
              </a:r>
            </a:p>
            <a:p>
              <a:pPr algn="l"/>
              <a:r>
                <a:rPr lang="en-GB" sz="1200" b="1">
                  <a:solidFill>
                    <a:schemeClr val="accent3"/>
                  </a:solidFill>
                </a:rPr>
                <a:t>.</a:t>
              </a:r>
              <a:r>
                <a:rPr lang="en-GB" sz="1200" b="1" err="1">
                  <a:solidFill>
                    <a:schemeClr val="accent3"/>
                  </a:solidFill>
                </a:rPr>
                <a:t>pkl</a:t>
              </a:r>
              <a:r>
                <a:rPr lang="en-GB" sz="1200" b="1">
                  <a:solidFill>
                    <a:schemeClr val="accent3"/>
                  </a:solidFill>
                </a:rPr>
                <a:t> = specific python data format</a:t>
              </a:r>
            </a:p>
            <a:p>
              <a:pPr algn="l"/>
              <a:r>
                <a:rPr lang="en-GB" sz="1200" b="1">
                  <a:solidFill>
                    <a:schemeClr val="accent3"/>
                  </a:solidFill>
                </a:rPr>
                <a:t>! More later !</a:t>
              </a:r>
            </a:p>
          </p:txBody>
        </p:sp>
      </p:grpSp>
      <p:grpSp>
        <p:nvGrpSpPr>
          <p:cNvPr id="45" name="Group 44">
            <a:extLst>
              <a:ext uri="{FF2B5EF4-FFF2-40B4-BE49-F238E27FC236}">
                <a16:creationId xmlns:a16="http://schemas.microsoft.com/office/drawing/2014/main" id="{9B221E4C-025D-4D9F-9E36-DF9C7D5AEA67}"/>
              </a:ext>
            </a:extLst>
          </p:cNvPr>
          <p:cNvGrpSpPr/>
          <p:nvPr/>
        </p:nvGrpSpPr>
        <p:grpSpPr>
          <a:xfrm>
            <a:off x="2828427" y="2630143"/>
            <a:ext cx="8217621" cy="2414565"/>
            <a:chOff x="2828427" y="2630143"/>
            <a:chExt cx="8217621" cy="2414565"/>
          </a:xfrm>
        </p:grpSpPr>
        <p:sp>
          <p:nvSpPr>
            <p:cNvPr id="15" name="Rectangle 14">
              <a:extLst>
                <a:ext uri="{FF2B5EF4-FFF2-40B4-BE49-F238E27FC236}">
                  <a16:creationId xmlns:a16="http://schemas.microsoft.com/office/drawing/2014/main" id="{7BA5B08D-1AEB-42F0-B8CF-C5492453BADD}"/>
                </a:ext>
              </a:extLst>
            </p:cNvPr>
            <p:cNvSpPr/>
            <p:nvPr/>
          </p:nvSpPr>
          <p:spPr>
            <a:xfrm>
              <a:off x="2828427" y="3525605"/>
              <a:ext cx="1181598"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56D40008-0127-4AA8-BEDA-07272E6BE50C}"/>
                </a:ext>
              </a:extLst>
            </p:cNvPr>
            <p:cNvCxnSpPr>
              <a:cxnSpLocks/>
              <a:stCxn id="15" idx="3"/>
              <a:endCxn id="43" idx="1"/>
            </p:cNvCxnSpPr>
            <p:nvPr/>
          </p:nvCxnSpPr>
          <p:spPr>
            <a:xfrm>
              <a:off x="4010025" y="3684509"/>
              <a:ext cx="4271741" cy="15291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43" name="Picture 42">
              <a:extLst>
                <a:ext uri="{FF2B5EF4-FFF2-40B4-BE49-F238E27FC236}">
                  <a16:creationId xmlns:a16="http://schemas.microsoft.com/office/drawing/2014/main" id="{185313F6-F7BB-4958-B512-7D5131EF4126}"/>
                </a:ext>
              </a:extLst>
            </p:cNvPr>
            <p:cNvPicPr>
              <a:picLocks noChangeAspect="1"/>
            </p:cNvPicPr>
            <p:nvPr/>
          </p:nvPicPr>
          <p:blipFill rotWithShape="1">
            <a:blip r:embed="rId4"/>
            <a:srcRect l="3647" t="33087" r="16200"/>
            <a:stretch/>
          </p:blipFill>
          <p:spPr>
            <a:xfrm>
              <a:off x="8281766" y="2630143"/>
              <a:ext cx="2764282" cy="2414565"/>
            </a:xfrm>
            <a:prstGeom prst="rect">
              <a:avLst/>
            </a:prstGeom>
            <a:ln>
              <a:solidFill>
                <a:srgbClr val="FF681E"/>
              </a:solidFill>
            </a:ln>
          </p:spPr>
        </p:pic>
      </p:grpSp>
      <p:grpSp>
        <p:nvGrpSpPr>
          <p:cNvPr id="51" name="Group 50">
            <a:extLst>
              <a:ext uri="{FF2B5EF4-FFF2-40B4-BE49-F238E27FC236}">
                <a16:creationId xmlns:a16="http://schemas.microsoft.com/office/drawing/2014/main" id="{9F061602-C3FF-4D0E-910A-0B839B7465FE}"/>
              </a:ext>
            </a:extLst>
          </p:cNvPr>
          <p:cNvGrpSpPr/>
          <p:nvPr/>
        </p:nvGrpSpPr>
        <p:grpSpPr>
          <a:xfrm>
            <a:off x="2828427" y="3703749"/>
            <a:ext cx="8035124" cy="2470380"/>
            <a:chOff x="2828427" y="3703749"/>
            <a:chExt cx="8035124" cy="2470380"/>
          </a:xfrm>
        </p:grpSpPr>
        <p:sp>
          <p:nvSpPr>
            <p:cNvPr id="21" name="Rectangle 20">
              <a:extLst>
                <a:ext uri="{FF2B5EF4-FFF2-40B4-BE49-F238E27FC236}">
                  <a16:creationId xmlns:a16="http://schemas.microsoft.com/office/drawing/2014/main" id="{B6742E65-50DD-4AE2-B2BD-FAA0EF4DA2CF}"/>
                </a:ext>
              </a:extLst>
            </p:cNvPr>
            <p:cNvSpPr/>
            <p:nvPr/>
          </p:nvSpPr>
          <p:spPr>
            <a:xfrm>
              <a:off x="2828427" y="5603212"/>
              <a:ext cx="781547"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7818CE1-3CD8-4632-896E-081EC9547704}"/>
                </a:ext>
              </a:extLst>
            </p:cNvPr>
            <p:cNvCxnSpPr>
              <a:cxnSpLocks/>
              <a:stCxn id="21" idx="3"/>
              <a:endCxn id="49" idx="1"/>
            </p:cNvCxnSpPr>
            <p:nvPr/>
          </p:nvCxnSpPr>
          <p:spPr>
            <a:xfrm flipV="1">
              <a:off x="3609974" y="4938939"/>
              <a:ext cx="3529721" cy="82317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49" name="Picture 48">
              <a:extLst>
                <a:ext uri="{FF2B5EF4-FFF2-40B4-BE49-F238E27FC236}">
                  <a16:creationId xmlns:a16="http://schemas.microsoft.com/office/drawing/2014/main" id="{D93C1CB6-14A9-4962-AFC0-EAEABED2A026}"/>
                </a:ext>
              </a:extLst>
            </p:cNvPr>
            <p:cNvPicPr>
              <a:picLocks noChangeAspect="1"/>
            </p:cNvPicPr>
            <p:nvPr/>
          </p:nvPicPr>
          <p:blipFill>
            <a:blip r:embed="rId5"/>
            <a:stretch>
              <a:fillRect/>
            </a:stretch>
          </p:blipFill>
          <p:spPr>
            <a:xfrm>
              <a:off x="7139695" y="3703749"/>
              <a:ext cx="3723856" cy="2470380"/>
            </a:xfrm>
            <a:prstGeom prst="rect">
              <a:avLst/>
            </a:prstGeom>
            <a:ln>
              <a:solidFill>
                <a:srgbClr val="FF681E"/>
              </a:solidFill>
            </a:ln>
          </p:spPr>
        </p:pic>
      </p:grpSp>
      <p:grpSp>
        <p:nvGrpSpPr>
          <p:cNvPr id="58" name="Group 57">
            <a:extLst>
              <a:ext uri="{FF2B5EF4-FFF2-40B4-BE49-F238E27FC236}">
                <a16:creationId xmlns:a16="http://schemas.microsoft.com/office/drawing/2014/main" id="{B1A46A5D-A91E-43D3-9B95-0DE0A48E1F0A}"/>
              </a:ext>
            </a:extLst>
          </p:cNvPr>
          <p:cNvGrpSpPr/>
          <p:nvPr/>
        </p:nvGrpSpPr>
        <p:grpSpPr>
          <a:xfrm>
            <a:off x="2828427" y="2596149"/>
            <a:ext cx="6359360" cy="4176125"/>
            <a:chOff x="2828427" y="2596149"/>
            <a:chExt cx="6359360" cy="4176125"/>
          </a:xfrm>
        </p:grpSpPr>
        <p:sp>
          <p:nvSpPr>
            <p:cNvPr id="13" name="Rectangle 12">
              <a:extLst>
                <a:ext uri="{FF2B5EF4-FFF2-40B4-BE49-F238E27FC236}">
                  <a16:creationId xmlns:a16="http://schemas.microsoft.com/office/drawing/2014/main" id="{FAEC293B-BE2C-4B4E-883A-D48312F9DBD8}"/>
                </a:ext>
              </a:extLst>
            </p:cNvPr>
            <p:cNvSpPr/>
            <p:nvPr/>
          </p:nvSpPr>
          <p:spPr>
            <a:xfrm>
              <a:off x="2828427" y="2596149"/>
              <a:ext cx="991098" cy="815017"/>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FD9732E7-26A1-4D85-9DC8-4E8240649C42}"/>
                </a:ext>
              </a:extLst>
            </p:cNvPr>
            <p:cNvCxnSpPr>
              <a:cxnSpLocks/>
              <a:stCxn id="13" idx="3"/>
              <a:endCxn id="54" idx="1"/>
            </p:cNvCxnSpPr>
            <p:nvPr/>
          </p:nvCxnSpPr>
          <p:spPr>
            <a:xfrm>
              <a:off x="3819525" y="3003658"/>
              <a:ext cx="2706635" cy="81699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Rectangle 16">
              <a:extLst>
                <a:ext uri="{FF2B5EF4-FFF2-40B4-BE49-F238E27FC236}">
                  <a16:creationId xmlns:a16="http://schemas.microsoft.com/office/drawing/2014/main" id="{B1931FD9-222F-4D5B-851B-97A37E3CC5D3}"/>
                </a:ext>
              </a:extLst>
            </p:cNvPr>
            <p:cNvSpPr/>
            <p:nvPr/>
          </p:nvSpPr>
          <p:spPr>
            <a:xfrm>
              <a:off x="2828427" y="3906514"/>
              <a:ext cx="1524498" cy="820397"/>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32D3B3A6-A027-4C74-889D-A111D27379EF}"/>
                </a:ext>
              </a:extLst>
            </p:cNvPr>
            <p:cNvCxnSpPr>
              <a:cxnSpLocks/>
              <a:stCxn id="17" idx="3"/>
              <a:endCxn id="54" idx="1"/>
            </p:cNvCxnSpPr>
            <p:nvPr/>
          </p:nvCxnSpPr>
          <p:spPr>
            <a:xfrm flipV="1">
              <a:off x="4352925" y="3820650"/>
              <a:ext cx="2173235" cy="4960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Rectangle 22">
              <a:extLst>
                <a:ext uri="{FF2B5EF4-FFF2-40B4-BE49-F238E27FC236}">
                  <a16:creationId xmlns:a16="http://schemas.microsoft.com/office/drawing/2014/main" id="{C46D0C47-3118-46AB-B33F-8027EE329B31}"/>
                </a:ext>
              </a:extLst>
            </p:cNvPr>
            <p:cNvSpPr/>
            <p:nvPr/>
          </p:nvSpPr>
          <p:spPr>
            <a:xfrm>
              <a:off x="2828427" y="5984164"/>
              <a:ext cx="1657848" cy="788110"/>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8667F68E-9C16-4301-8A0D-AD60A102DE6F}"/>
                </a:ext>
              </a:extLst>
            </p:cNvPr>
            <p:cNvCxnSpPr>
              <a:cxnSpLocks/>
              <a:stCxn id="23" idx="3"/>
              <a:endCxn id="54" idx="1"/>
            </p:cNvCxnSpPr>
            <p:nvPr/>
          </p:nvCxnSpPr>
          <p:spPr>
            <a:xfrm flipV="1">
              <a:off x="4486275" y="3820650"/>
              <a:ext cx="2039885" cy="25575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54" name="Picture 53">
              <a:extLst>
                <a:ext uri="{FF2B5EF4-FFF2-40B4-BE49-F238E27FC236}">
                  <a16:creationId xmlns:a16="http://schemas.microsoft.com/office/drawing/2014/main" id="{3072D10D-42AF-4F1F-973F-9F368DD1ACA2}"/>
                </a:ext>
              </a:extLst>
            </p:cNvPr>
            <p:cNvPicPr>
              <a:picLocks noChangeAspect="1"/>
            </p:cNvPicPr>
            <p:nvPr/>
          </p:nvPicPr>
          <p:blipFill>
            <a:blip r:embed="rId6"/>
            <a:stretch>
              <a:fillRect/>
            </a:stretch>
          </p:blipFill>
          <p:spPr>
            <a:xfrm>
              <a:off x="6526160" y="2876289"/>
              <a:ext cx="2661627" cy="1888721"/>
            </a:xfrm>
            <a:prstGeom prst="rect">
              <a:avLst/>
            </a:prstGeom>
            <a:ln>
              <a:solidFill>
                <a:srgbClr val="FF681E"/>
              </a:solidFill>
            </a:ln>
          </p:spPr>
        </p:pic>
      </p:grpSp>
    </p:spTree>
    <p:extLst>
      <p:ext uri="{BB962C8B-B14F-4D97-AF65-F5344CB8AC3E}">
        <p14:creationId xmlns:p14="http://schemas.microsoft.com/office/powerpoint/2010/main" val="50978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8FE4E3-C715-4976-A689-ED22B0C0901A}"/>
              </a:ext>
            </a:extLst>
          </p:cNvPr>
          <p:cNvSpPr>
            <a:spLocks noGrp="1"/>
          </p:cNvSpPr>
          <p:nvPr>
            <p:ph type="title"/>
          </p:nvPr>
        </p:nvSpPr>
        <p:spPr/>
        <p:txBody>
          <a:bodyPr/>
          <a:lstStyle/>
          <a:p>
            <a:r>
              <a:rPr lang="en-GB" err="1"/>
              <a:t>AlphaFold</a:t>
            </a:r>
            <a:r>
              <a:rPr lang="en-GB"/>
              <a:t> output folder</a:t>
            </a:r>
          </a:p>
        </p:txBody>
      </p:sp>
      <p:pic>
        <p:nvPicPr>
          <p:cNvPr id="4" name="Picture 3" descr="Graphical user interface, table&#10;&#10;Description automatically generated">
            <a:extLst>
              <a:ext uri="{FF2B5EF4-FFF2-40B4-BE49-F238E27FC236}">
                <a16:creationId xmlns:a16="http://schemas.microsoft.com/office/drawing/2014/main" id="{4055FE48-D31C-4EA5-8064-82E9B03CA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729" y="1504949"/>
            <a:ext cx="5976541" cy="5267325"/>
          </a:xfrm>
          <a:prstGeom prst="rect">
            <a:avLst/>
          </a:prstGeom>
        </p:spPr>
      </p:pic>
      <p:sp>
        <p:nvSpPr>
          <p:cNvPr id="26" name="Rectangle 25">
            <a:extLst>
              <a:ext uri="{FF2B5EF4-FFF2-40B4-BE49-F238E27FC236}">
                <a16:creationId xmlns:a16="http://schemas.microsoft.com/office/drawing/2014/main" id="{124A4070-4488-42F0-A539-68A41D954D1C}"/>
              </a:ext>
            </a:extLst>
          </p:cNvPr>
          <p:cNvSpPr/>
          <p:nvPr/>
        </p:nvSpPr>
        <p:spPr>
          <a:xfrm>
            <a:off x="2847479" y="2596842"/>
            <a:ext cx="886322" cy="832158"/>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7227F45F-603E-4C5E-BCC4-E97C4AF58544}"/>
              </a:ext>
            </a:extLst>
          </p:cNvPr>
          <p:cNvSpPr/>
          <p:nvPr/>
        </p:nvSpPr>
        <p:spPr>
          <a:xfrm>
            <a:off x="2847477" y="4816167"/>
            <a:ext cx="1353048" cy="679758"/>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D3954876-E7AB-4960-911F-AC5C882985E8}"/>
              </a:ext>
            </a:extLst>
          </p:cNvPr>
          <p:cNvSpPr/>
          <p:nvPr/>
        </p:nvSpPr>
        <p:spPr>
          <a:xfrm>
            <a:off x="2847476" y="3502996"/>
            <a:ext cx="1172073" cy="345104"/>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0A9B308-319D-8238-DFF8-0FD7658E0E7D}"/>
              </a:ext>
            </a:extLst>
          </p:cNvPr>
          <p:cNvSpPr txBox="1"/>
          <p:nvPr/>
        </p:nvSpPr>
        <p:spPr>
          <a:xfrm>
            <a:off x="7878373" y="5589345"/>
            <a:ext cx="3572821" cy="646331"/>
          </a:xfrm>
          <a:prstGeom prst="rect">
            <a:avLst/>
          </a:prstGeom>
        </p:spPr>
        <p:txBody>
          <a:bodyPr wrap="square" rtlCol="0">
            <a:spAutoFit/>
          </a:bodyPr>
          <a:lstStyle/>
          <a:p>
            <a:pPr algn="l"/>
            <a:r>
              <a:rPr lang="en-GB" dirty="0">
                <a:solidFill>
                  <a:schemeClr val="accent5"/>
                </a:solidFill>
              </a:rPr>
              <a:t>Images generated via extra script !</a:t>
            </a:r>
          </a:p>
          <a:p>
            <a:pPr algn="l"/>
            <a:r>
              <a:rPr lang="en-GB" dirty="0">
                <a:solidFill>
                  <a:schemeClr val="accent5"/>
                </a:solidFill>
              </a:rPr>
              <a:t>(see exercises)</a:t>
            </a:r>
          </a:p>
        </p:txBody>
      </p:sp>
    </p:spTree>
    <p:extLst>
      <p:ext uri="{BB962C8B-B14F-4D97-AF65-F5344CB8AC3E}">
        <p14:creationId xmlns:p14="http://schemas.microsoft.com/office/powerpoint/2010/main" val="302267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3734-1A2D-277F-EA4E-534F233FF8BD}"/>
              </a:ext>
            </a:extLst>
          </p:cNvPr>
          <p:cNvSpPr>
            <a:spLocks noGrp="1"/>
          </p:cNvSpPr>
          <p:nvPr>
            <p:ph type="ctrTitle"/>
          </p:nvPr>
        </p:nvSpPr>
        <p:spPr/>
        <p:txBody>
          <a:bodyPr/>
          <a:lstStyle/>
          <a:p>
            <a:r>
              <a:rPr lang="en-GB" dirty="0" err="1"/>
              <a:t>AlphaPulldown</a:t>
            </a:r>
            <a:endParaRPr lang="en-GB" dirty="0"/>
          </a:p>
        </p:txBody>
      </p:sp>
    </p:spTree>
    <p:extLst>
      <p:ext uri="{BB962C8B-B14F-4D97-AF65-F5344CB8AC3E}">
        <p14:creationId xmlns:p14="http://schemas.microsoft.com/office/powerpoint/2010/main" val="176564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3734-1A2D-277F-EA4E-534F233FF8BD}"/>
              </a:ext>
            </a:extLst>
          </p:cNvPr>
          <p:cNvSpPr>
            <a:spLocks noGrp="1"/>
          </p:cNvSpPr>
          <p:nvPr>
            <p:ph type="title"/>
          </p:nvPr>
        </p:nvSpPr>
        <p:spPr/>
        <p:txBody>
          <a:bodyPr/>
          <a:lstStyle/>
          <a:p>
            <a:r>
              <a:rPr lang="en-GB" sz="4000" dirty="0" err="1"/>
              <a:t>AlphaPulldown</a:t>
            </a:r>
            <a:r>
              <a:rPr lang="en-GB" sz="4000" dirty="0"/>
              <a:t> provides a streamlined pipeline for protein-protein interaction screenings</a:t>
            </a:r>
          </a:p>
        </p:txBody>
      </p:sp>
      <p:pic>
        <p:nvPicPr>
          <p:cNvPr id="1026" name="Picture 2">
            <a:extLst>
              <a:ext uri="{FF2B5EF4-FFF2-40B4-BE49-F238E27FC236}">
                <a16:creationId xmlns:a16="http://schemas.microsoft.com/office/drawing/2014/main" id="{C1EFFBD1-8488-8412-E10C-E6C21929A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278" y="2225087"/>
            <a:ext cx="10323443" cy="36064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C6E68D-AD86-B59B-51E9-A52A9D980F32}"/>
              </a:ext>
            </a:extLst>
          </p:cNvPr>
          <p:cNvSpPr txBox="1"/>
          <p:nvPr/>
        </p:nvSpPr>
        <p:spPr>
          <a:xfrm>
            <a:off x="2900647" y="6042804"/>
            <a:ext cx="2010469" cy="646331"/>
          </a:xfrm>
          <a:prstGeom prst="rect">
            <a:avLst/>
          </a:prstGeom>
        </p:spPr>
        <p:txBody>
          <a:bodyPr wrap="square" rtlCol="0">
            <a:spAutoFit/>
          </a:bodyPr>
          <a:lstStyle/>
          <a:p>
            <a:pPr algn="l"/>
            <a:r>
              <a:rPr lang="en-GB" dirty="0">
                <a:solidFill>
                  <a:schemeClr val="accent5"/>
                </a:solidFill>
              </a:rPr>
              <a:t>1. MSA search (</a:t>
            </a:r>
            <a:r>
              <a:rPr lang="en-GB" dirty="0" err="1">
                <a:solidFill>
                  <a:schemeClr val="accent5"/>
                </a:solidFill>
              </a:rPr>
              <a:t>m+n</a:t>
            </a:r>
            <a:r>
              <a:rPr lang="en-GB" dirty="0">
                <a:solidFill>
                  <a:schemeClr val="accent5"/>
                </a:solidFill>
              </a:rPr>
              <a:t> jobs)</a:t>
            </a:r>
          </a:p>
        </p:txBody>
      </p:sp>
      <p:sp>
        <p:nvSpPr>
          <p:cNvPr id="8" name="TextBox 7">
            <a:extLst>
              <a:ext uri="{FF2B5EF4-FFF2-40B4-BE49-F238E27FC236}">
                <a16:creationId xmlns:a16="http://schemas.microsoft.com/office/drawing/2014/main" id="{3EFADEA2-B031-CBD7-BA85-0F835B1A2385}"/>
              </a:ext>
            </a:extLst>
          </p:cNvPr>
          <p:cNvSpPr txBox="1"/>
          <p:nvPr/>
        </p:nvSpPr>
        <p:spPr>
          <a:xfrm>
            <a:off x="5875980" y="6040466"/>
            <a:ext cx="1404906" cy="646331"/>
          </a:xfrm>
          <a:prstGeom prst="rect">
            <a:avLst/>
          </a:prstGeom>
        </p:spPr>
        <p:txBody>
          <a:bodyPr wrap="square" rtlCol="0">
            <a:spAutoFit/>
          </a:bodyPr>
          <a:lstStyle/>
          <a:p>
            <a:pPr algn="l"/>
            <a:r>
              <a:rPr lang="en-GB" dirty="0">
                <a:solidFill>
                  <a:schemeClr val="accent5"/>
                </a:solidFill>
              </a:rPr>
              <a:t>2. Prediction (m*n jobs)</a:t>
            </a:r>
          </a:p>
        </p:txBody>
      </p:sp>
      <p:sp>
        <p:nvSpPr>
          <p:cNvPr id="9" name="TextBox 8">
            <a:extLst>
              <a:ext uri="{FF2B5EF4-FFF2-40B4-BE49-F238E27FC236}">
                <a16:creationId xmlns:a16="http://schemas.microsoft.com/office/drawing/2014/main" id="{9A73B09A-E239-BF3A-2BD0-C03111FA8EF5}"/>
              </a:ext>
            </a:extLst>
          </p:cNvPr>
          <p:cNvSpPr txBox="1"/>
          <p:nvPr/>
        </p:nvSpPr>
        <p:spPr>
          <a:xfrm>
            <a:off x="8730198" y="6040467"/>
            <a:ext cx="1794486" cy="646331"/>
          </a:xfrm>
          <a:prstGeom prst="rect">
            <a:avLst/>
          </a:prstGeom>
        </p:spPr>
        <p:txBody>
          <a:bodyPr wrap="square" rtlCol="0">
            <a:spAutoFit/>
          </a:bodyPr>
          <a:lstStyle/>
          <a:p>
            <a:pPr algn="l"/>
            <a:r>
              <a:rPr lang="en-GB" dirty="0">
                <a:solidFill>
                  <a:schemeClr val="accent5"/>
                </a:solidFill>
              </a:rPr>
              <a:t>3. Gather results (1 job)</a:t>
            </a:r>
          </a:p>
        </p:txBody>
      </p:sp>
      <p:sp>
        <p:nvSpPr>
          <p:cNvPr id="10" name="Rectangle 9">
            <a:extLst>
              <a:ext uri="{FF2B5EF4-FFF2-40B4-BE49-F238E27FC236}">
                <a16:creationId xmlns:a16="http://schemas.microsoft.com/office/drawing/2014/main" id="{6D3D44BE-F983-8687-980B-DD8561883B55}"/>
              </a:ext>
            </a:extLst>
          </p:cNvPr>
          <p:cNvSpPr/>
          <p:nvPr/>
        </p:nvSpPr>
        <p:spPr>
          <a:xfrm>
            <a:off x="7993430" y="2216360"/>
            <a:ext cx="3245818" cy="3609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0348BF-460C-AC88-21C3-C7511034BABC}"/>
              </a:ext>
            </a:extLst>
          </p:cNvPr>
          <p:cNvSpPr/>
          <p:nvPr/>
        </p:nvSpPr>
        <p:spPr>
          <a:xfrm>
            <a:off x="5038282" y="2210304"/>
            <a:ext cx="2955147" cy="3609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15D9230-8643-440A-C376-C387E42329F8}"/>
              </a:ext>
            </a:extLst>
          </p:cNvPr>
          <p:cNvSpPr/>
          <p:nvPr/>
        </p:nvSpPr>
        <p:spPr>
          <a:xfrm>
            <a:off x="1937802" y="2210304"/>
            <a:ext cx="3100480" cy="3609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557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numbers on a white background&#10;&#10;Description automatically generated">
            <a:extLst>
              <a:ext uri="{FF2B5EF4-FFF2-40B4-BE49-F238E27FC236}">
                <a16:creationId xmlns:a16="http://schemas.microsoft.com/office/drawing/2014/main" id="{4398C9C0-2E15-156D-A3D3-8B51B49C4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0743"/>
            <a:ext cx="12192000" cy="4195586"/>
          </a:xfrm>
          <a:prstGeom prst="rect">
            <a:avLst/>
          </a:prstGeom>
        </p:spPr>
      </p:pic>
      <p:sp>
        <p:nvSpPr>
          <p:cNvPr id="2" name="Title 1">
            <a:extLst>
              <a:ext uri="{FF2B5EF4-FFF2-40B4-BE49-F238E27FC236}">
                <a16:creationId xmlns:a16="http://schemas.microsoft.com/office/drawing/2014/main" id="{241D3734-1A2D-277F-EA4E-534F233FF8BD}"/>
              </a:ext>
            </a:extLst>
          </p:cNvPr>
          <p:cNvSpPr>
            <a:spLocks noGrp="1"/>
          </p:cNvSpPr>
          <p:nvPr>
            <p:ph type="title"/>
          </p:nvPr>
        </p:nvSpPr>
        <p:spPr/>
        <p:txBody>
          <a:bodyPr/>
          <a:lstStyle/>
          <a:p>
            <a:r>
              <a:rPr lang="en-GB" dirty="0"/>
              <a:t>You can run </a:t>
            </a:r>
            <a:r>
              <a:rPr lang="en-GB" dirty="0" err="1"/>
              <a:t>AlphaPulldown</a:t>
            </a:r>
            <a:r>
              <a:rPr lang="en-GB" dirty="0"/>
              <a:t> on </a:t>
            </a:r>
            <a:r>
              <a:rPr lang="en-GB" dirty="0" err="1"/>
              <a:t>UGent</a:t>
            </a:r>
            <a:r>
              <a:rPr lang="en-GB" dirty="0"/>
              <a:t>-HPC with a semi-automated instructions script</a:t>
            </a:r>
          </a:p>
        </p:txBody>
      </p:sp>
      <p:pic>
        <p:nvPicPr>
          <p:cNvPr id="5" name="Picture 4" descr="A black screen with white text&#10;&#10;Description automatically generated">
            <a:extLst>
              <a:ext uri="{FF2B5EF4-FFF2-40B4-BE49-F238E27FC236}">
                <a16:creationId xmlns:a16="http://schemas.microsoft.com/office/drawing/2014/main" id="{28BE9FE7-23DC-F617-94DB-F2C54C54C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4197"/>
            <a:ext cx="12192000" cy="4548678"/>
          </a:xfrm>
          <a:prstGeom prst="rect">
            <a:avLst/>
          </a:prstGeom>
        </p:spPr>
      </p:pic>
    </p:spTree>
    <p:extLst>
      <p:ext uri="{BB962C8B-B14F-4D97-AF65-F5344CB8AC3E}">
        <p14:creationId xmlns:p14="http://schemas.microsoft.com/office/powerpoint/2010/main" val="117683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0555021-0E07-4467-AB8A-842933AA4645}"/>
              </a:ext>
            </a:extLst>
          </p:cNvPr>
          <p:cNvPicPr>
            <a:picLocks noChangeAspect="1"/>
          </p:cNvPicPr>
          <p:nvPr/>
        </p:nvPicPr>
        <p:blipFill>
          <a:blip r:embed="rId2"/>
          <a:stretch>
            <a:fillRect/>
          </a:stretch>
        </p:blipFill>
        <p:spPr>
          <a:xfrm>
            <a:off x="334701" y="2202670"/>
            <a:ext cx="4933884" cy="2956003"/>
          </a:xfrm>
          <a:prstGeom prst="rect">
            <a:avLst/>
          </a:prstGeom>
        </p:spPr>
      </p:pic>
      <p:sp>
        <p:nvSpPr>
          <p:cNvPr id="24" name="TextBox 23">
            <a:extLst>
              <a:ext uri="{FF2B5EF4-FFF2-40B4-BE49-F238E27FC236}">
                <a16:creationId xmlns:a16="http://schemas.microsoft.com/office/drawing/2014/main" id="{68F7B8BD-0895-4692-A017-C740F0248120}"/>
              </a:ext>
            </a:extLst>
          </p:cNvPr>
          <p:cNvSpPr txBox="1"/>
          <p:nvPr/>
        </p:nvSpPr>
        <p:spPr>
          <a:xfrm>
            <a:off x="3138000" y="5846544"/>
            <a:ext cx="3405924" cy="646331"/>
          </a:xfrm>
          <a:prstGeom prst="rect">
            <a:avLst/>
          </a:prstGeom>
        </p:spPr>
        <p:txBody>
          <a:bodyPr wrap="square" rtlCol="0">
            <a:spAutoFit/>
          </a:bodyPr>
          <a:lstStyle/>
          <a:p>
            <a:pPr algn="l"/>
            <a:r>
              <a:rPr lang="en-GB">
                <a:solidFill>
                  <a:srgbClr val="0053D7"/>
                </a:solidFill>
              </a:rPr>
              <a:t>Median of 92.4 across all targets, 87.0 in free-modelling accuracy</a:t>
            </a:r>
            <a:endParaRPr lang="en-BE">
              <a:solidFill>
                <a:srgbClr val="0053D7"/>
              </a:solidFill>
            </a:endParaRPr>
          </a:p>
        </p:txBody>
      </p:sp>
      <p:pic>
        <p:nvPicPr>
          <p:cNvPr id="1026" name="Picture 2" descr="CASP14: what Google DeepMind's AlphaFold 2 really achieved, and what it  means for protein folding, biology and bioinformatics | Oxford Protein  Informatics Group">
            <a:extLst>
              <a:ext uri="{FF2B5EF4-FFF2-40B4-BE49-F238E27FC236}">
                <a16:creationId xmlns:a16="http://schemas.microsoft.com/office/drawing/2014/main" id="{2FB2649B-956F-4CE3-A34B-9F913CB52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7325" y="2626262"/>
            <a:ext cx="6182644" cy="2532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EFB4CFE-B8DC-4E10-9237-941FD0377952}"/>
              </a:ext>
            </a:extLst>
          </p:cNvPr>
          <p:cNvSpPr txBox="1"/>
          <p:nvPr/>
        </p:nvSpPr>
        <p:spPr>
          <a:xfrm>
            <a:off x="7219784" y="4005772"/>
            <a:ext cx="3967701" cy="307777"/>
          </a:xfrm>
          <a:prstGeom prst="rect">
            <a:avLst/>
          </a:prstGeom>
        </p:spPr>
        <p:txBody>
          <a:bodyPr wrap="square" rtlCol="0">
            <a:spAutoFit/>
          </a:bodyPr>
          <a:lstStyle/>
          <a:p>
            <a:pPr algn="l"/>
            <a:r>
              <a:rPr lang="en-GB" sz="1400">
                <a:solidFill>
                  <a:schemeClr val="accent5"/>
                </a:solidFill>
              </a:rPr>
              <a:t>CASP14, performance over all targets</a:t>
            </a:r>
          </a:p>
        </p:txBody>
      </p:sp>
      <p:cxnSp>
        <p:nvCxnSpPr>
          <p:cNvPr id="8" name="Straight Arrow Connector 7">
            <a:extLst>
              <a:ext uri="{FF2B5EF4-FFF2-40B4-BE49-F238E27FC236}">
                <a16:creationId xmlns:a16="http://schemas.microsoft.com/office/drawing/2014/main" id="{94A14271-7F88-444A-92DC-06AADCE22ABE}"/>
              </a:ext>
            </a:extLst>
          </p:cNvPr>
          <p:cNvCxnSpPr>
            <a:cxnSpLocks/>
          </p:cNvCxnSpPr>
          <p:nvPr/>
        </p:nvCxnSpPr>
        <p:spPr>
          <a:xfrm flipH="1">
            <a:off x="6130456" y="2409035"/>
            <a:ext cx="686896" cy="238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A902FE-0266-4A82-8102-984A35294FEF}"/>
              </a:ext>
            </a:extLst>
          </p:cNvPr>
          <p:cNvCxnSpPr/>
          <p:nvPr/>
        </p:nvCxnSpPr>
        <p:spPr>
          <a:xfrm flipH="1">
            <a:off x="6138408" y="3745369"/>
            <a:ext cx="389614" cy="24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7AE1919-7A8C-44E3-A7FE-51D1A05639FA}"/>
              </a:ext>
            </a:extLst>
          </p:cNvPr>
          <p:cNvSpPr txBox="1"/>
          <p:nvPr/>
        </p:nvSpPr>
        <p:spPr>
          <a:xfrm>
            <a:off x="6712727" y="2179466"/>
            <a:ext cx="1729144" cy="261610"/>
          </a:xfrm>
          <a:prstGeom prst="rect">
            <a:avLst/>
          </a:prstGeom>
        </p:spPr>
        <p:txBody>
          <a:bodyPr wrap="square" rtlCol="0">
            <a:spAutoFit/>
          </a:bodyPr>
          <a:lstStyle/>
          <a:p>
            <a:pPr algn="l"/>
            <a:r>
              <a:rPr lang="en-GB" sz="1100"/>
              <a:t>AlphaFold2</a:t>
            </a:r>
          </a:p>
        </p:txBody>
      </p:sp>
      <p:sp>
        <p:nvSpPr>
          <p:cNvPr id="25" name="TextBox 24">
            <a:extLst>
              <a:ext uri="{FF2B5EF4-FFF2-40B4-BE49-F238E27FC236}">
                <a16:creationId xmlns:a16="http://schemas.microsoft.com/office/drawing/2014/main" id="{54820C70-7695-44FC-B3DF-6984EF331E22}"/>
              </a:ext>
            </a:extLst>
          </p:cNvPr>
          <p:cNvSpPr txBox="1"/>
          <p:nvPr/>
        </p:nvSpPr>
        <p:spPr>
          <a:xfrm>
            <a:off x="6528022" y="3514593"/>
            <a:ext cx="1729144" cy="261610"/>
          </a:xfrm>
          <a:prstGeom prst="rect">
            <a:avLst/>
          </a:prstGeom>
        </p:spPr>
        <p:txBody>
          <a:bodyPr wrap="square" rtlCol="0">
            <a:spAutoFit/>
          </a:bodyPr>
          <a:lstStyle/>
          <a:p>
            <a:pPr algn="l"/>
            <a:r>
              <a:rPr lang="en-GB" sz="1100"/>
              <a:t>Baker lab</a:t>
            </a:r>
          </a:p>
        </p:txBody>
      </p:sp>
      <p:pic>
        <p:nvPicPr>
          <p:cNvPr id="11266" name="Picture 2" descr="Accurate protein structure prediction accessible to all - Baker Lab">
            <a:extLst>
              <a:ext uri="{FF2B5EF4-FFF2-40B4-BE49-F238E27FC236}">
                <a16:creationId xmlns:a16="http://schemas.microsoft.com/office/drawing/2014/main" id="{90279054-7743-4B49-8875-5BFCA1261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597" y="1575751"/>
            <a:ext cx="2982334" cy="19882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4951CB2-D0EC-4550-A5AF-F179CED6C8C4}"/>
              </a:ext>
            </a:extLst>
          </p:cNvPr>
          <p:cNvCxnSpPr/>
          <p:nvPr/>
        </p:nvCxnSpPr>
        <p:spPr>
          <a:xfrm flipV="1">
            <a:off x="7219784" y="2896876"/>
            <a:ext cx="1298287" cy="617717"/>
          </a:xfrm>
          <a:prstGeom prst="straightConnector1">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4" name="Freeform: Shape 13">
            <a:extLst>
              <a:ext uri="{FF2B5EF4-FFF2-40B4-BE49-F238E27FC236}">
                <a16:creationId xmlns:a16="http://schemas.microsoft.com/office/drawing/2014/main" id="{4329AE9D-17A8-4671-99D2-4134D83549F2}"/>
              </a:ext>
            </a:extLst>
          </p:cNvPr>
          <p:cNvSpPr/>
          <p:nvPr/>
        </p:nvSpPr>
        <p:spPr>
          <a:xfrm>
            <a:off x="7177812" y="2525289"/>
            <a:ext cx="1264059" cy="952697"/>
          </a:xfrm>
          <a:custGeom>
            <a:avLst/>
            <a:gdLst>
              <a:gd name="connsiteX0" fmla="*/ 1317 w 1264059"/>
              <a:gd name="connsiteY0" fmla="*/ 952697 h 952697"/>
              <a:gd name="connsiteX1" fmla="*/ 202702 w 1264059"/>
              <a:gd name="connsiteY1" fmla="*/ 147154 h 952697"/>
              <a:gd name="connsiteX2" fmla="*/ 1264059 w 1264059"/>
              <a:gd name="connsiteY2" fmla="*/ 197 h 952697"/>
              <a:gd name="connsiteX3" fmla="*/ 1264059 w 1264059"/>
              <a:gd name="connsiteY3" fmla="*/ 197 h 952697"/>
            </a:gdLst>
            <a:ahLst/>
            <a:cxnLst>
              <a:cxn ang="0">
                <a:pos x="connsiteX0" y="connsiteY0"/>
              </a:cxn>
              <a:cxn ang="0">
                <a:pos x="connsiteX1" y="connsiteY1"/>
              </a:cxn>
              <a:cxn ang="0">
                <a:pos x="connsiteX2" y="connsiteY2"/>
              </a:cxn>
              <a:cxn ang="0">
                <a:pos x="connsiteX3" y="connsiteY3"/>
              </a:cxn>
            </a:cxnLst>
            <a:rect l="l" t="t" r="r" b="b"/>
            <a:pathLst>
              <a:path w="1264059" h="952697">
                <a:moveTo>
                  <a:pt x="1317" y="952697"/>
                </a:moveTo>
                <a:cubicBezTo>
                  <a:pt x="-3219" y="629300"/>
                  <a:pt x="-7755" y="305904"/>
                  <a:pt x="202702" y="147154"/>
                </a:cubicBezTo>
                <a:cubicBezTo>
                  <a:pt x="413159" y="-11596"/>
                  <a:pt x="1264059" y="197"/>
                  <a:pt x="1264059" y="197"/>
                </a:cubicBezTo>
                <a:lnTo>
                  <a:pt x="1264059" y="197"/>
                </a:ln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5C5E393D-01C7-4522-B7E4-BC2E3B74FE2C}"/>
              </a:ext>
            </a:extLst>
          </p:cNvPr>
          <p:cNvSpPr txBox="1"/>
          <p:nvPr/>
        </p:nvSpPr>
        <p:spPr>
          <a:xfrm rot="20044432">
            <a:off x="6904602" y="2411368"/>
            <a:ext cx="925286" cy="261610"/>
          </a:xfrm>
          <a:prstGeom prst="rect">
            <a:avLst/>
          </a:prstGeom>
        </p:spPr>
        <p:txBody>
          <a:bodyPr wrap="square" rtlCol="0">
            <a:spAutoFit/>
          </a:bodyPr>
          <a:lstStyle/>
          <a:p>
            <a:pPr algn="l"/>
            <a:r>
              <a:rPr lang="en-GB" sz="1100">
                <a:solidFill>
                  <a:schemeClr val="accent3"/>
                </a:solidFill>
              </a:rPr>
              <a:t>+ ideas from</a:t>
            </a:r>
          </a:p>
        </p:txBody>
      </p:sp>
      <p:sp>
        <p:nvSpPr>
          <p:cNvPr id="11" name="Title 6">
            <a:extLst>
              <a:ext uri="{FF2B5EF4-FFF2-40B4-BE49-F238E27FC236}">
                <a16:creationId xmlns:a16="http://schemas.microsoft.com/office/drawing/2014/main" id="{44E3A6DD-BA46-2D8B-ABDA-4D77AD3905DA}"/>
              </a:ext>
            </a:extLst>
          </p:cNvPr>
          <p:cNvSpPr txBox="1">
            <a:spLocks/>
          </p:cNvSpPr>
          <p:nvPr/>
        </p:nvSpPr>
        <p:spPr>
          <a:xfrm>
            <a:off x="600075" y="38592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en-GB" sz="4400"/>
              <a:t>Critical Assessment of Structure Prediction (CASP14, 2020)</a:t>
            </a:r>
            <a:endParaRPr lang="en-BE"/>
          </a:p>
        </p:txBody>
      </p:sp>
    </p:spTree>
    <p:extLst>
      <p:ext uri="{BB962C8B-B14F-4D97-AF65-F5344CB8AC3E}">
        <p14:creationId xmlns:p14="http://schemas.microsoft.com/office/powerpoint/2010/main" val="10589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2EEEFD-24E7-4873-BB8D-960846F17A1A}"/>
              </a:ext>
            </a:extLst>
          </p:cNvPr>
          <p:cNvSpPr>
            <a:spLocks noGrp="1"/>
          </p:cNvSpPr>
          <p:nvPr>
            <p:ph type="ctrTitle"/>
          </p:nvPr>
        </p:nvSpPr>
        <p:spPr>
          <a:xfrm>
            <a:off x="437701" y="1276472"/>
            <a:ext cx="11630473" cy="3905127"/>
          </a:xfrm>
        </p:spPr>
        <p:txBody>
          <a:bodyPr>
            <a:normAutofit/>
          </a:bodyPr>
          <a:lstStyle/>
          <a:p>
            <a:r>
              <a:rPr lang="en-GB" dirty="0">
                <a:solidFill>
                  <a:schemeClr val="accent3"/>
                </a:solidFill>
              </a:rPr>
              <a:t>Exercise: </a:t>
            </a:r>
            <a:br>
              <a:rPr lang="en-GB" dirty="0"/>
            </a:br>
            <a:br>
              <a:rPr lang="en-GB" dirty="0"/>
            </a:br>
            <a:r>
              <a:rPr lang="en-GB" dirty="0"/>
              <a:t>run a prediction on the HPC</a:t>
            </a:r>
            <a:br>
              <a:rPr lang="en-GB" dirty="0"/>
            </a:br>
            <a:br>
              <a:rPr lang="en-GB" dirty="0"/>
            </a:br>
            <a:r>
              <a:rPr lang="en-GB" sz="1600" b="0" dirty="0">
                <a:hlinkClick r:id="rId2"/>
              </a:rPr>
              <a:t>https://elearning.vib.be/courses/alphafold/lessons/vib-training-session-alphafold/topic/hpc-a-first-alphafold-run/</a:t>
            </a:r>
            <a:r>
              <a:rPr lang="en-GB" sz="1600" b="0" dirty="0"/>
              <a:t> </a:t>
            </a:r>
            <a:endParaRPr lang="en-GB" dirty="0"/>
          </a:p>
        </p:txBody>
      </p:sp>
      <p:sp>
        <p:nvSpPr>
          <p:cNvPr id="2" name="TextBox 1">
            <a:extLst>
              <a:ext uri="{FF2B5EF4-FFF2-40B4-BE49-F238E27FC236}">
                <a16:creationId xmlns:a16="http://schemas.microsoft.com/office/drawing/2014/main" id="{33BB03CB-F304-0480-ED5B-A49E9A385631}"/>
              </a:ext>
            </a:extLst>
          </p:cNvPr>
          <p:cNvSpPr txBox="1"/>
          <p:nvPr/>
        </p:nvSpPr>
        <p:spPr>
          <a:xfrm>
            <a:off x="3268601" y="5617750"/>
            <a:ext cx="4198157" cy="1107996"/>
          </a:xfrm>
          <a:prstGeom prst="rect">
            <a:avLst/>
          </a:prstGeom>
        </p:spPr>
        <p:txBody>
          <a:bodyPr wrap="square" rtlCol="0">
            <a:spAutoFit/>
          </a:bodyPr>
          <a:lstStyle/>
          <a:p>
            <a:pPr algn="l"/>
            <a:r>
              <a:rPr lang="en-GB" sz="1600" b="1">
                <a:solidFill>
                  <a:schemeClr val="bg1"/>
                </a:solidFill>
              </a:rPr>
              <a:t>For this training session:</a:t>
            </a:r>
          </a:p>
          <a:p>
            <a:pPr marL="285750" indent="-285750" algn="l">
              <a:buFontTx/>
              <a:buChar char="-"/>
            </a:pPr>
            <a:r>
              <a:rPr lang="en-GB" sz="1600" b="1">
                <a:solidFill>
                  <a:schemeClr val="bg1"/>
                </a:solidFill>
              </a:rPr>
              <a:t>Please limit yourself to 1 job at a time (to give everyone access to one GPU)</a:t>
            </a:r>
          </a:p>
          <a:p>
            <a:pPr marL="285750" indent="-285750" algn="l">
              <a:buFontTx/>
              <a:buChar char="-"/>
            </a:pPr>
            <a:r>
              <a:rPr lang="en-GB" sz="1600" b="1">
                <a:solidFill>
                  <a:schemeClr val="bg1"/>
                </a:solidFill>
              </a:rPr>
              <a:t>Add an extra flag in the job script</a:t>
            </a:r>
          </a:p>
        </p:txBody>
      </p:sp>
    </p:spTree>
    <p:extLst>
      <p:ext uri="{BB962C8B-B14F-4D97-AF65-F5344CB8AC3E}">
        <p14:creationId xmlns:p14="http://schemas.microsoft.com/office/powerpoint/2010/main" val="330026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DE303-7421-4A3A-AD27-02CF2462A451}"/>
              </a:ext>
            </a:extLst>
          </p:cNvPr>
          <p:cNvSpPr>
            <a:spLocks noGrp="1"/>
          </p:cNvSpPr>
          <p:nvPr>
            <p:ph type="ctrTitle"/>
          </p:nvPr>
        </p:nvSpPr>
        <p:spPr/>
        <p:txBody>
          <a:bodyPr/>
          <a:lstStyle/>
          <a:p>
            <a:r>
              <a:rPr lang="en-GB"/>
              <a:t>Evaluating &amp; interpreting </a:t>
            </a:r>
            <a:r>
              <a:rPr lang="en-GB" err="1"/>
              <a:t>AlphaFold</a:t>
            </a:r>
            <a:r>
              <a:rPr lang="en-GB"/>
              <a:t> predictions</a:t>
            </a:r>
          </a:p>
        </p:txBody>
      </p:sp>
      <p:sp>
        <p:nvSpPr>
          <p:cNvPr id="2" name="Subtitle 1">
            <a:extLst>
              <a:ext uri="{FF2B5EF4-FFF2-40B4-BE49-F238E27FC236}">
                <a16:creationId xmlns:a16="http://schemas.microsoft.com/office/drawing/2014/main" id="{355DF170-2F4F-44F7-8671-F73F0E0649B5}"/>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2F97CF2E-7B0A-4EDC-859E-B4B574970252}"/>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EF27B1FE-736B-42A3-A3A5-A44989771947}"/>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2554312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0DE7-6C5A-464B-B944-EE12D2A3C618}"/>
              </a:ext>
            </a:extLst>
          </p:cNvPr>
          <p:cNvSpPr>
            <a:spLocks noGrp="1"/>
          </p:cNvSpPr>
          <p:nvPr>
            <p:ph type="title"/>
          </p:nvPr>
        </p:nvSpPr>
        <p:spPr>
          <a:xfrm>
            <a:off x="419100" y="394982"/>
            <a:ext cx="11353800" cy="1325563"/>
          </a:xfrm>
        </p:spPr>
        <p:txBody>
          <a:bodyPr/>
          <a:lstStyle/>
          <a:p>
            <a:r>
              <a:rPr lang="en-GB">
                <a:latin typeface="Corbel"/>
              </a:rPr>
              <a:t>Metrics and scores to evaluate model accuracy</a:t>
            </a:r>
            <a:endParaRPr lang="en-GB"/>
          </a:p>
        </p:txBody>
      </p:sp>
      <p:sp>
        <p:nvSpPr>
          <p:cNvPr id="3" name="Content Placeholder 2">
            <a:extLst>
              <a:ext uri="{FF2B5EF4-FFF2-40B4-BE49-F238E27FC236}">
                <a16:creationId xmlns:a16="http://schemas.microsoft.com/office/drawing/2014/main" id="{270DE0A3-9968-4B84-91F1-BCD88AB8B835}"/>
              </a:ext>
            </a:extLst>
          </p:cNvPr>
          <p:cNvSpPr>
            <a:spLocks noGrp="1"/>
          </p:cNvSpPr>
          <p:nvPr>
            <p:ph idx="1"/>
          </p:nvPr>
        </p:nvSpPr>
        <p:spPr/>
        <p:txBody>
          <a:bodyPr vert="horz" lIns="91440" tIns="45720" rIns="91440" bIns="45720" rtlCol="0" anchor="t">
            <a:noAutofit/>
          </a:bodyPr>
          <a:lstStyle/>
          <a:p>
            <a:pPr marL="457200" indent="-457200">
              <a:buChar char="•"/>
            </a:pPr>
            <a:r>
              <a:rPr lang="en-GB" b="1" err="1">
                <a:latin typeface="Corbel"/>
              </a:rPr>
              <a:t>pTM</a:t>
            </a:r>
            <a:r>
              <a:rPr lang="en-GB" b="1">
                <a:latin typeface="Corbel"/>
              </a:rPr>
              <a:t>: </a:t>
            </a:r>
            <a:r>
              <a:rPr lang="en-GB">
                <a:latin typeface="Corbel"/>
              </a:rPr>
              <a:t>predicted TM-score </a:t>
            </a:r>
          </a:p>
          <a:p>
            <a:pPr>
              <a:spcBef>
                <a:spcPts val="0"/>
              </a:spcBef>
            </a:pPr>
            <a:r>
              <a:rPr lang="en-GB" sz="2000" b="1">
                <a:latin typeface="Corbel"/>
              </a:rPr>
              <a:t>	- global accuracy metric (score between 0 and 1)</a:t>
            </a:r>
          </a:p>
          <a:p>
            <a:pPr>
              <a:spcBef>
                <a:spcPts val="0"/>
              </a:spcBef>
            </a:pPr>
            <a:endParaRPr lang="en-GB" b="1">
              <a:latin typeface="Corbel"/>
            </a:endParaRPr>
          </a:p>
          <a:p>
            <a:pPr marL="457200" indent="-457200">
              <a:buFont typeface="Arial" panose="020B0604020202020204" pitchFamily="34" charset="0"/>
              <a:buChar char="•"/>
            </a:pPr>
            <a:r>
              <a:rPr lang="en-GB" b="1" err="1">
                <a:latin typeface="Corbel"/>
              </a:rPr>
              <a:t>pLDDT</a:t>
            </a:r>
            <a:r>
              <a:rPr lang="en-GB" b="1">
                <a:latin typeface="Corbel"/>
              </a:rPr>
              <a:t>: </a:t>
            </a:r>
            <a:r>
              <a:rPr lang="en-GB"/>
              <a:t>predicted local distance difference test</a:t>
            </a:r>
          </a:p>
          <a:p>
            <a:pPr lvl="2"/>
            <a:r>
              <a:rPr lang="en-GB" b="1">
                <a:latin typeface="Corbel"/>
              </a:rPr>
              <a:t>- local (per residue) confidence metric</a:t>
            </a:r>
          </a:p>
          <a:p>
            <a:pPr lvl="2"/>
            <a:endParaRPr lang="en-GB" b="1">
              <a:latin typeface="Corbel"/>
            </a:endParaRPr>
          </a:p>
          <a:p>
            <a:pPr marL="457200" indent="-457200">
              <a:buChar char="•"/>
            </a:pPr>
            <a:r>
              <a:rPr lang="en-GB" b="1">
                <a:latin typeface="Corbel"/>
              </a:rPr>
              <a:t>PAE: predicted alignment error </a:t>
            </a:r>
          </a:p>
          <a:p>
            <a:pPr marL="944563" lvl="3">
              <a:buFontTx/>
            </a:pPr>
            <a:r>
              <a:rPr lang="en-GB" b="1">
                <a:latin typeface="Corbel"/>
              </a:rPr>
              <a:t>- assesses interdomain accuracy in multidomain proteins</a:t>
            </a:r>
          </a:p>
          <a:p>
            <a:pPr marL="944563" lvl="3">
              <a:buFontTx/>
            </a:pPr>
            <a:r>
              <a:rPr lang="en-GB" b="1">
                <a:latin typeface="Corbel"/>
              </a:rPr>
              <a:t>- evaluation of protein-protein complexes</a:t>
            </a:r>
          </a:p>
        </p:txBody>
      </p:sp>
      <p:pic>
        <p:nvPicPr>
          <p:cNvPr id="5" name="Picture 4">
            <a:extLst>
              <a:ext uri="{FF2B5EF4-FFF2-40B4-BE49-F238E27FC236}">
                <a16:creationId xmlns:a16="http://schemas.microsoft.com/office/drawing/2014/main" id="{5267B823-FC9A-798D-4DC1-1F0821C61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2905" y="1684213"/>
            <a:ext cx="3580891" cy="2238057"/>
          </a:xfrm>
          <a:prstGeom prst="rect">
            <a:avLst/>
          </a:prstGeom>
        </p:spPr>
      </p:pic>
      <p:pic>
        <p:nvPicPr>
          <p:cNvPr id="7" name="Picture 6">
            <a:extLst>
              <a:ext uri="{FF2B5EF4-FFF2-40B4-BE49-F238E27FC236}">
                <a16:creationId xmlns:a16="http://schemas.microsoft.com/office/drawing/2014/main" id="{49FCE238-F31D-2610-916E-B439598A8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968" y="4079844"/>
            <a:ext cx="2504383" cy="2746353"/>
          </a:xfrm>
          <a:prstGeom prst="rect">
            <a:avLst/>
          </a:prstGeom>
        </p:spPr>
      </p:pic>
      <p:sp>
        <p:nvSpPr>
          <p:cNvPr id="4" name="TextBox 3">
            <a:extLst>
              <a:ext uri="{FF2B5EF4-FFF2-40B4-BE49-F238E27FC236}">
                <a16:creationId xmlns:a16="http://schemas.microsoft.com/office/drawing/2014/main" id="{9B619791-4C6A-085F-3E95-C3D49ADB127F}"/>
              </a:ext>
            </a:extLst>
          </p:cNvPr>
          <p:cNvSpPr txBox="1"/>
          <p:nvPr/>
        </p:nvSpPr>
        <p:spPr>
          <a:xfrm>
            <a:off x="8814543" y="4125789"/>
            <a:ext cx="1449977" cy="369332"/>
          </a:xfrm>
          <a:prstGeom prst="rect">
            <a:avLst/>
          </a:prstGeom>
        </p:spPr>
        <p:txBody>
          <a:bodyPr wrap="square" rtlCol="0">
            <a:spAutoFit/>
          </a:bodyPr>
          <a:lstStyle/>
          <a:p>
            <a:pPr algn="l"/>
            <a:r>
              <a:rPr lang="en-BE" b="1"/>
              <a:t>PAE plot</a:t>
            </a:r>
          </a:p>
        </p:txBody>
      </p:sp>
      <p:sp>
        <p:nvSpPr>
          <p:cNvPr id="8" name="TextBox 7">
            <a:extLst>
              <a:ext uri="{FF2B5EF4-FFF2-40B4-BE49-F238E27FC236}">
                <a16:creationId xmlns:a16="http://schemas.microsoft.com/office/drawing/2014/main" id="{06D40A2E-ECC8-D20F-3067-14270C04EED8}"/>
              </a:ext>
            </a:extLst>
          </p:cNvPr>
          <p:cNvSpPr txBox="1"/>
          <p:nvPr/>
        </p:nvSpPr>
        <p:spPr>
          <a:xfrm>
            <a:off x="9215589" y="3065140"/>
            <a:ext cx="1449977" cy="369332"/>
          </a:xfrm>
          <a:prstGeom prst="rect">
            <a:avLst/>
          </a:prstGeom>
        </p:spPr>
        <p:txBody>
          <a:bodyPr wrap="square" rtlCol="0">
            <a:spAutoFit/>
          </a:bodyPr>
          <a:lstStyle/>
          <a:p>
            <a:pPr algn="l"/>
            <a:r>
              <a:rPr lang="en-BE" b="1"/>
              <a:t>pLDDT plot</a:t>
            </a:r>
          </a:p>
        </p:txBody>
      </p:sp>
    </p:spTree>
    <p:extLst>
      <p:ext uri="{BB962C8B-B14F-4D97-AF65-F5344CB8AC3E}">
        <p14:creationId xmlns:p14="http://schemas.microsoft.com/office/powerpoint/2010/main" val="3481332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FFEA-17D4-3544-A8A1-4656653D9791}"/>
              </a:ext>
            </a:extLst>
          </p:cNvPr>
          <p:cNvSpPr>
            <a:spLocks noGrp="1"/>
          </p:cNvSpPr>
          <p:nvPr>
            <p:ph type="title"/>
          </p:nvPr>
        </p:nvSpPr>
        <p:spPr>
          <a:xfrm>
            <a:off x="503663" y="275915"/>
            <a:ext cx="11353800" cy="1325563"/>
          </a:xfrm>
        </p:spPr>
        <p:txBody>
          <a:bodyPr/>
          <a:lstStyle/>
          <a:p>
            <a:pPr algn="ctr"/>
            <a:r>
              <a:rPr lang="en-GB" err="1">
                <a:latin typeface="Corbel"/>
              </a:rPr>
              <a:t>pTM</a:t>
            </a:r>
            <a:r>
              <a:rPr lang="en-GB">
                <a:latin typeface="Corbel"/>
              </a:rPr>
              <a:t>-score: </a:t>
            </a:r>
            <a:r>
              <a:rPr lang="en-GB" b="0">
                <a:latin typeface="Corbel"/>
              </a:rPr>
              <a:t>intrinsic model accuracy estimate</a:t>
            </a:r>
            <a:endParaRPr lang="en-BE"/>
          </a:p>
        </p:txBody>
      </p:sp>
      <p:sp>
        <p:nvSpPr>
          <p:cNvPr id="4" name="TextBox 3">
            <a:extLst>
              <a:ext uri="{FF2B5EF4-FFF2-40B4-BE49-F238E27FC236}">
                <a16:creationId xmlns:a16="http://schemas.microsoft.com/office/drawing/2014/main" id="{3A691544-A7D9-4D4C-9F6D-5F8D4164002E}"/>
              </a:ext>
            </a:extLst>
          </p:cNvPr>
          <p:cNvSpPr txBox="1"/>
          <p:nvPr/>
        </p:nvSpPr>
        <p:spPr>
          <a:xfrm>
            <a:off x="1047629" y="1486644"/>
            <a:ext cx="10512999" cy="4524315"/>
          </a:xfrm>
          <a:prstGeom prst="rect">
            <a:avLst/>
          </a:prstGeom>
        </p:spPr>
        <p:txBody>
          <a:bodyPr wrap="square" rtlCol="0">
            <a:spAutoFit/>
          </a:bodyPr>
          <a:lstStyle/>
          <a:p>
            <a:pPr marL="285750" indent="-285750">
              <a:buFont typeface="Arial" panose="020B0604020202020204" pitchFamily="34" charset="0"/>
              <a:buChar char="•"/>
            </a:pPr>
            <a:r>
              <a:rPr lang="en-GB" b="1" dirty="0"/>
              <a:t>TM-score</a:t>
            </a:r>
            <a:r>
              <a:rPr lang="en-GB" dirty="0"/>
              <a:t> indicates the similarity between two structures by a score </a:t>
            </a:r>
            <a:r>
              <a:rPr lang="en-GB" b="1" dirty="0"/>
              <a:t>between 0 and 1</a:t>
            </a:r>
            <a:r>
              <a:rPr lang="en-GB" dirty="0"/>
              <a:t>, where 1 indicates a perfect match between two structures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TM-score is intended as a more accurate measure of the global similarity of full-length protein structures than the often used RMSD measure (independent of protein length, less sensitive to local dissimilarity).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pTM</a:t>
            </a:r>
            <a:r>
              <a:rPr lang="en-GB" dirty="0"/>
              <a:t> score is the </a:t>
            </a:r>
            <a:r>
              <a:rPr lang="en-GB" b="1" dirty="0"/>
              <a:t>predicted TM-score </a:t>
            </a:r>
            <a:r>
              <a:rPr lang="en-GB" dirty="0"/>
              <a:t>between the structural prediction and the (unknown) true structure  </a:t>
            </a:r>
          </a:p>
          <a:p>
            <a:pPr marL="285750" indent="-285750">
              <a:buFont typeface="Arial" panose="020B0604020202020204" pitchFamily="34" charset="0"/>
              <a:buChar char="•"/>
            </a:pPr>
            <a:endParaRPr lang="en-GB" dirty="0"/>
          </a:p>
          <a:p>
            <a:pPr marL="285750" indent="-285750" algn="l">
              <a:buFont typeface="Arial" panose="020B0604020202020204" pitchFamily="34" charset="0"/>
              <a:buChar char="•"/>
            </a:pPr>
            <a:r>
              <a:rPr lang="en-GB" b="1" dirty="0" err="1"/>
              <a:t>Alphafold</a:t>
            </a:r>
            <a:r>
              <a:rPr lang="en-GB" b="1" dirty="0"/>
              <a:t> predictions (typically 5) are ranked based on the </a:t>
            </a:r>
            <a:r>
              <a:rPr lang="en-GB" b="1" dirty="0" err="1"/>
              <a:t>pTM</a:t>
            </a:r>
            <a:r>
              <a:rPr lang="en-GB" b="1" dirty="0"/>
              <a:t> score</a:t>
            </a:r>
          </a:p>
          <a:p>
            <a:pPr marL="285750" indent="-285750" algn="l">
              <a:buFont typeface="Arial" panose="020B0604020202020204" pitchFamily="34" charset="0"/>
              <a:buChar char="•"/>
            </a:pPr>
            <a:endParaRPr lang="en-GB" b="1" dirty="0"/>
          </a:p>
          <a:p>
            <a:pPr marL="285750" indent="-285750" algn="l">
              <a:buFont typeface="Arial" panose="020B0604020202020204" pitchFamily="34" charset="0"/>
              <a:buChar char="•"/>
            </a:pPr>
            <a:r>
              <a:rPr lang="en-GB" dirty="0"/>
              <a:t>References: </a:t>
            </a:r>
          </a:p>
          <a:p>
            <a:pPr marL="361950"/>
            <a:r>
              <a:rPr lang="en-GB" u="sng" dirty="0">
                <a:latin typeface="Corbel" panose="020B0503020204020204" pitchFamily="34" charset="0"/>
              </a:rPr>
              <a:t>TM-score</a:t>
            </a:r>
            <a:r>
              <a:rPr lang="en-GB" dirty="0">
                <a:latin typeface="Corbel" panose="020B0503020204020204" pitchFamily="34" charset="0"/>
              </a:rPr>
              <a:t>: Zhang Y and Skolnick J (2004). "Scoring function for automated assessment of protein structure template quality". </a:t>
            </a:r>
            <a:r>
              <a:rPr lang="en-GB" i="1" dirty="0">
                <a:latin typeface="Corbel" panose="020B0503020204020204" pitchFamily="34" charset="0"/>
              </a:rPr>
              <a:t>Proteins</a:t>
            </a:r>
          </a:p>
          <a:p>
            <a:pPr marL="361950"/>
            <a:r>
              <a:rPr lang="en-GB" u="sng" dirty="0" err="1">
                <a:latin typeface="Corbel" panose="020B0503020204020204" pitchFamily="34" charset="0"/>
              </a:rPr>
              <a:t>pTM</a:t>
            </a:r>
            <a:r>
              <a:rPr lang="en-GB" u="sng" dirty="0">
                <a:latin typeface="Corbel" panose="020B0503020204020204" pitchFamily="34" charset="0"/>
              </a:rPr>
              <a:t> score</a:t>
            </a:r>
            <a:r>
              <a:rPr lang="en-GB" dirty="0">
                <a:latin typeface="Corbel" panose="020B0503020204020204" pitchFamily="34" charset="0"/>
              </a:rPr>
              <a:t>: Jumper et al., (2021). “Highly accurate protein structure prediction with </a:t>
            </a:r>
            <a:r>
              <a:rPr lang="en-GB" dirty="0" err="1">
                <a:latin typeface="Corbel" panose="020B0503020204020204" pitchFamily="34" charset="0"/>
              </a:rPr>
              <a:t>AlphaFold</a:t>
            </a:r>
            <a:r>
              <a:rPr lang="en-GB" dirty="0">
                <a:latin typeface="Corbel" panose="020B0503020204020204" pitchFamily="34" charset="0"/>
              </a:rPr>
              <a:t>”. </a:t>
            </a:r>
            <a:r>
              <a:rPr lang="en-GB" i="1" dirty="0">
                <a:latin typeface="Corbel" panose="020B0503020204020204" pitchFamily="34" charset="0"/>
              </a:rPr>
              <a:t>Nature</a:t>
            </a:r>
          </a:p>
          <a:p>
            <a:pPr marL="285750" indent="-285750" algn="l">
              <a:buFont typeface="Arial" panose="020B0604020202020204" pitchFamily="34" charset="0"/>
              <a:buChar char="•"/>
            </a:pPr>
            <a:endParaRPr lang="en-BE" b="1" dirty="0"/>
          </a:p>
        </p:txBody>
      </p:sp>
    </p:spTree>
    <p:extLst>
      <p:ext uri="{BB962C8B-B14F-4D97-AF65-F5344CB8AC3E}">
        <p14:creationId xmlns:p14="http://schemas.microsoft.com/office/powerpoint/2010/main" val="3864115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599EB85-7EB9-4538-819D-CF47B421F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0005" y="84776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BFCC4F7-1D69-DB4E-8783-18B969792C73}"/>
              </a:ext>
            </a:extLst>
          </p:cNvPr>
          <p:cNvSpPr txBox="1"/>
          <p:nvPr/>
        </p:nvSpPr>
        <p:spPr>
          <a:xfrm>
            <a:off x="-5170035" y="4485980"/>
            <a:ext cx="8595360" cy="646331"/>
          </a:xfrm>
          <a:prstGeom prst="rect">
            <a:avLst/>
          </a:prstGeom>
          <a:noFill/>
        </p:spPr>
        <p:txBody>
          <a:bodyPr wrap="square" rtlCol="0">
            <a:spAutoFit/>
          </a:bodyPr>
          <a:lstStyle/>
          <a:p>
            <a:pPr marL="317500" indent="-317500"/>
            <a:endParaRPr lang="en-BE"/>
          </a:p>
          <a:p>
            <a:pPr marL="317500" indent="-317500"/>
            <a:endParaRPr lang="en-BE"/>
          </a:p>
        </p:txBody>
      </p:sp>
      <p:pic>
        <p:nvPicPr>
          <p:cNvPr id="8" name="Picture 7">
            <a:extLst>
              <a:ext uri="{FF2B5EF4-FFF2-40B4-BE49-F238E27FC236}">
                <a16:creationId xmlns:a16="http://schemas.microsoft.com/office/drawing/2014/main" id="{3D31A398-11D4-ED4C-A332-F9FD2C092F0B}"/>
              </a:ext>
            </a:extLst>
          </p:cNvPr>
          <p:cNvPicPr>
            <a:picLocks noChangeAspect="1"/>
          </p:cNvPicPr>
          <p:nvPr/>
        </p:nvPicPr>
        <p:blipFill rotWithShape="1">
          <a:blip r:embed="rId4"/>
          <a:srcRect t="3060" b="2501"/>
          <a:stretch/>
        </p:blipFill>
        <p:spPr>
          <a:xfrm>
            <a:off x="2630806" y="3496047"/>
            <a:ext cx="2942190" cy="3045041"/>
          </a:xfrm>
          <a:prstGeom prst="rect">
            <a:avLst/>
          </a:prstGeom>
        </p:spPr>
      </p:pic>
      <p:sp>
        <p:nvSpPr>
          <p:cNvPr id="6" name="TextBox 5">
            <a:extLst>
              <a:ext uri="{FF2B5EF4-FFF2-40B4-BE49-F238E27FC236}">
                <a16:creationId xmlns:a16="http://schemas.microsoft.com/office/drawing/2014/main" id="{C13C2CEE-E173-014F-868C-10B73B4C77E8}"/>
              </a:ext>
            </a:extLst>
          </p:cNvPr>
          <p:cNvSpPr txBox="1"/>
          <p:nvPr/>
        </p:nvSpPr>
        <p:spPr>
          <a:xfrm>
            <a:off x="697942" y="1317951"/>
            <a:ext cx="5737322" cy="2893100"/>
          </a:xfrm>
          <a:prstGeom prst="rect">
            <a:avLst/>
          </a:prstGeom>
          <a:noFill/>
        </p:spPr>
        <p:txBody>
          <a:bodyPr wrap="square" rtlCol="0">
            <a:spAutoFit/>
          </a:bodyPr>
          <a:lstStyle/>
          <a:p>
            <a:pPr marL="285750" indent="-285750">
              <a:spcAft>
                <a:spcPts val="600"/>
              </a:spcAft>
              <a:buClr>
                <a:schemeClr val="accent3"/>
              </a:buClr>
              <a:buFont typeface="Arial" panose="020B0604020202020204" pitchFamily="34" charset="0"/>
              <a:buChar char="•"/>
            </a:pPr>
            <a:r>
              <a:rPr lang="en-GB" u="sng" err="1"/>
              <a:t>pLDDT</a:t>
            </a:r>
            <a:r>
              <a:rPr lang="en-GB"/>
              <a:t>: </a:t>
            </a:r>
            <a:r>
              <a:rPr lang="en-GB" b="1"/>
              <a:t>p</a:t>
            </a:r>
            <a:r>
              <a:rPr lang="en-GB"/>
              <a:t>redicted </a:t>
            </a:r>
            <a:r>
              <a:rPr lang="en-GB" b="1"/>
              <a:t>l</a:t>
            </a:r>
            <a:r>
              <a:rPr lang="en-GB"/>
              <a:t>ocal </a:t>
            </a:r>
            <a:r>
              <a:rPr lang="en-GB" b="1"/>
              <a:t>d</a:t>
            </a:r>
            <a:r>
              <a:rPr lang="en-GB"/>
              <a:t>istance </a:t>
            </a:r>
            <a:r>
              <a:rPr lang="en-GB" b="1"/>
              <a:t>d</a:t>
            </a:r>
            <a:r>
              <a:rPr lang="en-GB"/>
              <a:t>ifference </a:t>
            </a:r>
            <a:r>
              <a:rPr lang="en-GB" b="1"/>
              <a:t>t</a:t>
            </a:r>
            <a:r>
              <a:rPr lang="en-GB"/>
              <a:t>est</a:t>
            </a:r>
          </a:p>
          <a:p>
            <a:pPr marL="285750" indent="-285750">
              <a:spcAft>
                <a:spcPts val="600"/>
              </a:spcAft>
              <a:buClr>
                <a:schemeClr val="accent3"/>
              </a:buClr>
              <a:buFont typeface="Arial" panose="020B0604020202020204" pitchFamily="34" charset="0"/>
              <a:buChar char="•"/>
            </a:pPr>
            <a:r>
              <a:rPr lang="en-GB"/>
              <a:t>per residue confidence metric</a:t>
            </a:r>
          </a:p>
          <a:p>
            <a:pPr marL="285750" indent="-285750">
              <a:spcAft>
                <a:spcPts val="600"/>
              </a:spcAft>
              <a:buClr>
                <a:schemeClr val="accent3"/>
              </a:buClr>
              <a:buFont typeface="Arial" panose="020B0604020202020204" pitchFamily="34" charset="0"/>
              <a:buChar char="•"/>
            </a:pPr>
            <a:r>
              <a:rPr lang="en-GB"/>
              <a:t>Estimates agreement of local environment between true structure and prediction </a:t>
            </a:r>
          </a:p>
          <a:p>
            <a:pPr marL="285750" indent="-285750">
              <a:spcAft>
                <a:spcPts val="600"/>
              </a:spcAft>
              <a:buClr>
                <a:schemeClr val="accent3"/>
              </a:buClr>
              <a:buFont typeface="Arial" panose="020B0604020202020204" pitchFamily="34" charset="0"/>
              <a:buChar char="•"/>
            </a:pPr>
            <a:r>
              <a:rPr lang="en-GB"/>
              <a:t>structural models are coloured according to the </a:t>
            </a:r>
            <a:r>
              <a:rPr lang="en-GB" err="1"/>
              <a:t>pLDDT</a:t>
            </a:r>
            <a:r>
              <a:rPr lang="en-GB"/>
              <a:t>-metric (relative scale 1- 100):</a:t>
            </a:r>
          </a:p>
          <a:p>
            <a:pPr marL="285750" indent="-285750">
              <a:buFontTx/>
              <a:buChar char="-"/>
            </a:pPr>
            <a:endParaRPr lang="en-GB"/>
          </a:p>
          <a:p>
            <a:r>
              <a:rPr lang="en-GB"/>
              <a:t> </a:t>
            </a:r>
            <a:endParaRPr lang="en-BE"/>
          </a:p>
          <a:p>
            <a:endParaRPr lang="en-BE"/>
          </a:p>
        </p:txBody>
      </p:sp>
      <p:sp>
        <p:nvSpPr>
          <p:cNvPr id="9" name="TextBox 8">
            <a:extLst>
              <a:ext uri="{FF2B5EF4-FFF2-40B4-BE49-F238E27FC236}">
                <a16:creationId xmlns:a16="http://schemas.microsoft.com/office/drawing/2014/main" id="{EBDBE2AE-8DF7-C547-85BB-430E052E06EE}"/>
              </a:ext>
            </a:extLst>
          </p:cNvPr>
          <p:cNvSpPr txBox="1"/>
          <p:nvPr/>
        </p:nvSpPr>
        <p:spPr>
          <a:xfrm>
            <a:off x="6215449" y="4831163"/>
            <a:ext cx="1865871" cy="369332"/>
          </a:xfrm>
          <a:prstGeom prst="rect">
            <a:avLst/>
          </a:prstGeom>
          <a:noFill/>
        </p:spPr>
        <p:txBody>
          <a:bodyPr wrap="square" rtlCol="0">
            <a:spAutoFit/>
          </a:bodyPr>
          <a:lstStyle/>
          <a:p>
            <a:r>
              <a:rPr lang="en-BE"/>
              <a:t>Signal sequence</a:t>
            </a:r>
          </a:p>
        </p:txBody>
      </p:sp>
      <p:pic>
        <p:nvPicPr>
          <p:cNvPr id="10" name="Picture 9">
            <a:extLst>
              <a:ext uri="{FF2B5EF4-FFF2-40B4-BE49-F238E27FC236}">
                <a16:creationId xmlns:a16="http://schemas.microsoft.com/office/drawing/2014/main" id="{EF0DE559-D42C-B948-873B-72626753C026}"/>
              </a:ext>
            </a:extLst>
          </p:cNvPr>
          <p:cNvPicPr>
            <a:picLocks noChangeAspect="1"/>
          </p:cNvPicPr>
          <p:nvPr/>
        </p:nvPicPr>
        <p:blipFill>
          <a:blip r:embed="rId5"/>
          <a:stretch>
            <a:fillRect/>
          </a:stretch>
        </p:blipFill>
        <p:spPr>
          <a:xfrm rot="2480019">
            <a:off x="8014021" y="3162048"/>
            <a:ext cx="1084862" cy="1084862"/>
          </a:xfrm>
          <a:prstGeom prst="rect">
            <a:avLst/>
          </a:prstGeom>
        </p:spPr>
      </p:pic>
      <p:sp>
        <p:nvSpPr>
          <p:cNvPr id="11" name="TextBox 10">
            <a:extLst>
              <a:ext uri="{FF2B5EF4-FFF2-40B4-BE49-F238E27FC236}">
                <a16:creationId xmlns:a16="http://schemas.microsoft.com/office/drawing/2014/main" id="{32957D20-D645-C042-92E0-7ECEC83C758C}"/>
              </a:ext>
            </a:extLst>
          </p:cNvPr>
          <p:cNvSpPr txBox="1"/>
          <p:nvPr/>
        </p:nvSpPr>
        <p:spPr>
          <a:xfrm>
            <a:off x="6345315" y="5965034"/>
            <a:ext cx="2506670" cy="923330"/>
          </a:xfrm>
          <a:prstGeom prst="rect">
            <a:avLst/>
          </a:prstGeom>
          <a:noFill/>
        </p:spPr>
        <p:txBody>
          <a:bodyPr wrap="square" rtlCol="0">
            <a:spAutoFit/>
          </a:bodyPr>
          <a:lstStyle/>
          <a:p>
            <a:pPr algn="r"/>
            <a:r>
              <a:rPr lang="en-BE" b="1">
                <a:solidFill>
                  <a:srgbClr val="BBA10E"/>
                </a:solidFill>
              </a:rPr>
              <a:t>Loop region</a:t>
            </a:r>
          </a:p>
          <a:p>
            <a:pPr algn="r"/>
            <a:r>
              <a:rPr lang="en-BE" b="1">
                <a:solidFill>
                  <a:srgbClr val="BBA10E"/>
                </a:solidFill>
              </a:rPr>
              <a:t>(low-confidence)</a:t>
            </a:r>
          </a:p>
          <a:p>
            <a:r>
              <a:rPr lang="en-BE" b="1"/>
              <a:t> </a:t>
            </a:r>
          </a:p>
        </p:txBody>
      </p:sp>
      <p:sp>
        <p:nvSpPr>
          <p:cNvPr id="12" name="TextBox 11">
            <a:extLst>
              <a:ext uri="{FF2B5EF4-FFF2-40B4-BE49-F238E27FC236}">
                <a16:creationId xmlns:a16="http://schemas.microsoft.com/office/drawing/2014/main" id="{22621C2F-19E7-9C4B-923B-E0B0D280C13F}"/>
              </a:ext>
            </a:extLst>
          </p:cNvPr>
          <p:cNvSpPr txBox="1"/>
          <p:nvPr/>
        </p:nvSpPr>
        <p:spPr>
          <a:xfrm>
            <a:off x="7410203" y="1745989"/>
            <a:ext cx="2506670" cy="923330"/>
          </a:xfrm>
          <a:prstGeom prst="rect">
            <a:avLst/>
          </a:prstGeom>
          <a:noFill/>
        </p:spPr>
        <p:txBody>
          <a:bodyPr wrap="square" rtlCol="0">
            <a:spAutoFit/>
          </a:bodyPr>
          <a:lstStyle/>
          <a:p>
            <a:pPr algn="ctr"/>
            <a:r>
              <a:rPr lang="en-BE" b="1">
                <a:solidFill>
                  <a:srgbClr val="0C4CC6"/>
                </a:solidFill>
              </a:rPr>
              <a:t>4-helix bundle region</a:t>
            </a:r>
          </a:p>
          <a:p>
            <a:pPr algn="ctr"/>
            <a:r>
              <a:rPr lang="en-BE" b="1">
                <a:solidFill>
                  <a:srgbClr val="0C4CC6"/>
                </a:solidFill>
              </a:rPr>
              <a:t>(high-confidence)</a:t>
            </a:r>
          </a:p>
          <a:p>
            <a:pPr algn="ctr"/>
            <a:r>
              <a:rPr lang="en-BE"/>
              <a:t> </a:t>
            </a:r>
          </a:p>
        </p:txBody>
      </p:sp>
      <p:cxnSp>
        <p:nvCxnSpPr>
          <p:cNvPr id="14" name="Straight Arrow Connector 13">
            <a:extLst>
              <a:ext uri="{FF2B5EF4-FFF2-40B4-BE49-F238E27FC236}">
                <a16:creationId xmlns:a16="http://schemas.microsoft.com/office/drawing/2014/main" id="{98105984-3DD6-A14B-9124-A105E5803720}"/>
              </a:ext>
            </a:extLst>
          </p:cNvPr>
          <p:cNvCxnSpPr>
            <a:cxnSpLocks/>
          </p:cNvCxnSpPr>
          <p:nvPr/>
        </p:nvCxnSpPr>
        <p:spPr>
          <a:xfrm flipH="1" flipV="1">
            <a:off x="9110100" y="2399702"/>
            <a:ext cx="661663" cy="773310"/>
          </a:xfrm>
          <a:prstGeom prst="straightConnector1">
            <a:avLst/>
          </a:prstGeom>
          <a:ln w="44450">
            <a:solidFill>
              <a:srgbClr val="0C4CC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828E64-F529-CF4B-8201-31603D9D76F9}"/>
              </a:ext>
            </a:extLst>
          </p:cNvPr>
          <p:cNvCxnSpPr>
            <a:cxnSpLocks/>
          </p:cNvCxnSpPr>
          <p:nvPr/>
        </p:nvCxnSpPr>
        <p:spPr>
          <a:xfrm flipH="1">
            <a:off x="8521316" y="5662598"/>
            <a:ext cx="543697" cy="332749"/>
          </a:xfrm>
          <a:prstGeom prst="straightConnector1">
            <a:avLst/>
          </a:prstGeom>
          <a:ln w="44450">
            <a:solidFill>
              <a:srgbClr val="BBA10E"/>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9587AA3-6FBE-C048-8B79-B17526070189}"/>
              </a:ext>
            </a:extLst>
          </p:cNvPr>
          <p:cNvSpPr txBox="1"/>
          <p:nvPr/>
        </p:nvSpPr>
        <p:spPr>
          <a:xfrm>
            <a:off x="8039288" y="1356671"/>
            <a:ext cx="3755171" cy="369332"/>
          </a:xfrm>
          <a:prstGeom prst="rect">
            <a:avLst/>
          </a:prstGeom>
          <a:noFill/>
        </p:spPr>
        <p:txBody>
          <a:bodyPr wrap="square" rtlCol="0">
            <a:spAutoFit/>
          </a:bodyPr>
          <a:lstStyle/>
          <a:p>
            <a:r>
              <a:rPr lang="en-BE" b="1"/>
              <a:t>Structural model for Human TSLP</a:t>
            </a:r>
          </a:p>
        </p:txBody>
      </p:sp>
      <p:sp>
        <p:nvSpPr>
          <p:cNvPr id="15" name="TextBox 14">
            <a:extLst>
              <a:ext uri="{FF2B5EF4-FFF2-40B4-BE49-F238E27FC236}">
                <a16:creationId xmlns:a16="http://schemas.microsoft.com/office/drawing/2014/main" id="{3A3607BB-67CB-467E-BBE5-D0888BBA6C99}"/>
              </a:ext>
            </a:extLst>
          </p:cNvPr>
          <p:cNvSpPr txBox="1"/>
          <p:nvPr/>
        </p:nvSpPr>
        <p:spPr>
          <a:xfrm>
            <a:off x="11775057" y="6478436"/>
            <a:ext cx="416943" cy="369332"/>
          </a:xfrm>
          <a:prstGeom prst="rect">
            <a:avLst/>
          </a:prstGeom>
          <a:noFill/>
        </p:spPr>
        <p:txBody>
          <a:bodyPr wrap="square" rtlCol="0">
            <a:spAutoFit/>
          </a:bodyPr>
          <a:lstStyle/>
          <a:p>
            <a:r>
              <a:rPr lang="en-US"/>
              <a:t>21</a:t>
            </a:r>
            <a:endParaRPr lang="en-BE"/>
          </a:p>
        </p:txBody>
      </p:sp>
      <p:sp>
        <p:nvSpPr>
          <p:cNvPr id="18" name="Title 1">
            <a:extLst>
              <a:ext uri="{FF2B5EF4-FFF2-40B4-BE49-F238E27FC236}">
                <a16:creationId xmlns:a16="http://schemas.microsoft.com/office/drawing/2014/main" id="{FE55C159-D42D-D245-894F-E752AFDC5001}"/>
              </a:ext>
            </a:extLst>
          </p:cNvPr>
          <p:cNvSpPr>
            <a:spLocks noGrp="1"/>
          </p:cNvSpPr>
          <p:nvPr>
            <p:ph type="title"/>
          </p:nvPr>
        </p:nvSpPr>
        <p:spPr>
          <a:xfrm>
            <a:off x="478127" y="62642"/>
            <a:ext cx="11353800" cy="1325563"/>
          </a:xfrm>
        </p:spPr>
        <p:txBody>
          <a:bodyPr/>
          <a:lstStyle/>
          <a:p>
            <a:pPr algn="ctr"/>
            <a:r>
              <a:rPr lang="en-GB" err="1">
                <a:latin typeface="Corbel"/>
              </a:rPr>
              <a:t>pLDDT</a:t>
            </a:r>
            <a:r>
              <a:rPr lang="en-GB">
                <a:latin typeface="Corbel"/>
              </a:rPr>
              <a:t>-score reflects local model accuracy</a:t>
            </a:r>
            <a:endParaRPr lang="en-BE"/>
          </a:p>
        </p:txBody>
      </p:sp>
    </p:spTree>
    <p:extLst>
      <p:ext uri="{BB962C8B-B14F-4D97-AF65-F5344CB8AC3E}">
        <p14:creationId xmlns:p14="http://schemas.microsoft.com/office/powerpoint/2010/main" val="2683142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100811-B1A0-FAFE-CFA1-6496BBD44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224" y="1169898"/>
            <a:ext cx="7239304" cy="5493204"/>
          </a:xfrm>
          <a:prstGeom prst="rect">
            <a:avLst/>
          </a:prstGeom>
          <a:ln>
            <a:noFill/>
          </a:ln>
        </p:spPr>
      </p:pic>
      <p:sp>
        <p:nvSpPr>
          <p:cNvPr id="11" name="Rectangle 10">
            <a:extLst>
              <a:ext uri="{FF2B5EF4-FFF2-40B4-BE49-F238E27FC236}">
                <a16:creationId xmlns:a16="http://schemas.microsoft.com/office/drawing/2014/main" id="{4FBCF965-53AB-E2CA-C9C0-92F1CCBB40F8}"/>
              </a:ext>
            </a:extLst>
          </p:cNvPr>
          <p:cNvSpPr/>
          <p:nvPr/>
        </p:nvSpPr>
        <p:spPr>
          <a:xfrm>
            <a:off x="4744224" y="6056694"/>
            <a:ext cx="7239304" cy="8013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a:extLst>
              <a:ext uri="{FF2B5EF4-FFF2-40B4-BE49-F238E27FC236}">
                <a16:creationId xmlns:a16="http://schemas.microsoft.com/office/drawing/2014/main" id="{B9829218-2541-FE48-9E84-AB19C1588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69" y="1313483"/>
            <a:ext cx="4102100" cy="977900"/>
          </a:xfrm>
          <a:prstGeom prst="rect">
            <a:avLst/>
          </a:prstGeom>
        </p:spPr>
      </p:pic>
      <p:sp>
        <p:nvSpPr>
          <p:cNvPr id="16" name="Oval 15">
            <a:extLst>
              <a:ext uri="{FF2B5EF4-FFF2-40B4-BE49-F238E27FC236}">
                <a16:creationId xmlns:a16="http://schemas.microsoft.com/office/drawing/2014/main" id="{4773CF6B-ECB4-D74A-A8D0-A76FBD80A744}"/>
              </a:ext>
            </a:extLst>
          </p:cNvPr>
          <p:cNvSpPr/>
          <p:nvPr/>
        </p:nvSpPr>
        <p:spPr>
          <a:xfrm>
            <a:off x="1055914" y="1928971"/>
            <a:ext cx="836370" cy="41091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ectangle 17">
            <a:extLst>
              <a:ext uri="{FF2B5EF4-FFF2-40B4-BE49-F238E27FC236}">
                <a16:creationId xmlns:a16="http://schemas.microsoft.com/office/drawing/2014/main" id="{1C676D91-39F0-374F-889C-5F318605CBEE}"/>
              </a:ext>
            </a:extLst>
          </p:cNvPr>
          <p:cNvSpPr/>
          <p:nvPr/>
        </p:nvSpPr>
        <p:spPr>
          <a:xfrm>
            <a:off x="372469" y="2895639"/>
            <a:ext cx="4558617" cy="923330"/>
          </a:xfrm>
          <a:prstGeom prst="rect">
            <a:avLst/>
          </a:prstGeom>
        </p:spPr>
        <p:txBody>
          <a:bodyPr wrap="square">
            <a:spAutoFit/>
          </a:bodyPr>
          <a:lstStyle/>
          <a:p>
            <a:pPr marL="285750" indent="-285750">
              <a:buClr>
                <a:schemeClr val="accent3"/>
              </a:buClr>
              <a:buFont typeface="Arial" panose="020B0604020202020204" pitchFamily="34" charset="0"/>
              <a:buChar char="•"/>
            </a:pPr>
            <a:r>
              <a:rPr lang="en-GB" dirty="0" err="1"/>
              <a:t>Pdb</a:t>
            </a:r>
            <a:r>
              <a:rPr lang="en-GB" dirty="0"/>
              <a:t> file is opened with a molecular graphics programs such as </a:t>
            </a:r>
            <a:r>
              <a:rPr lang="en-GB" dirty="0" err="1"/>
              <a:t>Pymol</a:t>
            </a:r>
            <a:r>
              <a:rPr lang="en-GB" dirty="0"/>
              <a:t>, </a:t>
            </a:r>
            <a:r>
              <a:rPr lang="en-GB" dirty="0" err="1"/>
              <a:t>ChimeraX</a:t>
            </a:r>
            <a:r>
              <a:rPr lang="en-GB" dirty="0"/>
              <a:t> or </a:t>
            </a:r>
            <a:r>
              <a:rPr lang="en-GB" dirty="0" err="1"/>
              <a:t>Yasara</a:t>
            </a:r>
            <a:endParaRPr lang="en-GB" dirty="0"/>
          </a:p>
        </p:txBody>
      </p:sp>
      <p:sp>
        <p:nvSpPr>
          <p:cNvPr id="19" name="TextBox 18">
            <a:extLst>
              <a:ext uri="{FF2B5EF4-FFF2-40B4-BE49-F238E27FC236}">
                <a16:creationId xmlns:a16="http://schemas.microsoft.com/office/drawing/2014/main" id="{976EC174-9396-9E41-BD6C-0E1EC2732D54}"/>
              </a:ext>
            </a:extLst>
          </p:cNvPr>
          <p:cNvSpPr txBox="1"/>
          <p:nvPr/>
        </p:nvSpPr>
        <p:spPr>
          <a:xfrm>
            <a:off x="6715261" y="1928971"/>
            <a:ext cx="4667534" cy="461665"/>
          </a:xfrm>
          <a:prstGeom prst="rect">
            <a:avLst/>
          </a:prstGeom>
          <a:noFill/>
        </p:spPr>
        <p:txBody>
          <a:bodyPr wrap="square" rtlCol="0">
            <a:spAutoFit/>
          </a:bodyPr>
          <a:lstStyle/>
          <a:p>
            <a:r>
              <a:rPr lang="en-BE" sz="2400" b="1">
                <a:solidFill>
                  <a:schemeClr val="bg1"/>
                </a:solidFill>
              </a:rPr>
              <a:t>PyMOL session window</a:t>
            </a:r>
          </a:p>
        </p:txBody>
      </p:sp>
      <p:sp>
        <p:nvSpPr>
          <p:cNvPr id="21" name="Rectangle 20">
            <a:extLst>
              <a:ext uri="{FF2B5EF4-FFF2-40B4-BE49-F238E27FC236}">
                <a16:creationId xmlns:a16="http://schemas.microsoft.com/office/drawing/2014/main" id="{CCDFB8BB-6C97-4143-A936-91753E09479B}"/>
              </a:ext>
            </a:extLst>
          </p:cNvPr>
          <p:cNvSpPr/>
          <p:nvPr/>
        </p:nvSpPr>
        <p:spPr>
          <a:xfrm>
            <a:off x="386526" y="3914153"/>
            <a:ext cx="4558617" cy="1277273"/>
          </a:xfrm>
          <a:prstGeom prst="rect">
            <a:avLst/>
          </a:prstGeom>
        </p:spPr>
        <p:txBody>
          <a:bodyPr wrap="square">
            <a:spAutoFit/>
          </a:bodyPr>
          <a:lstStyle/>
          <a:p>
            <a:pPr marL="285750" indent="-285750">
              <a:spcAft>
                <a:spcPts val="600"/>
              </a:spcAft>
              <a:buClr>
                <a:schemeClr val="accent3"/>
              </a:buClr>
              <a:buFont typeface="Arial" panose="020B0604020202020204" pitchFamily="34" charset="0"/>
              <a:buChar char="•"/>
            </a:pPr>
            <a:r>
              <a:rPr lang="en-GB" dirty="0" err="1"/>
              <a:t>Pdb</a:t>
            </a:r>
            <a:r>
              <a:rPr lang="en-GB" dirty="0"/>
              <a:t> file stores the coordinates and per-residue </a:t>
            </a:r>
            <a:r>
              <a:rPr lang="en-GB" dirty="0" err="1"/>
              <a:t>pLDDT</a:t>
            </a:r>
            <a:r>
              <a:rPr lang="en-GB" dirty="0"/>
              <a:t>-score</a:t>
            </a:r>
          </a:p>
          <a:p>
            <a:pPr marL="285750" indent="-285750">
              <a:spcAft>
                <a:spcPts val="600"/>
              </a:spcAft>
              <a:buClr>
                <a:schemeClr val="accent3"/>
              </a:buClr>
              <a:buFont typeface="Arial" panose="020B0604020202020204" pitchFamily="34" charset="0"/>
              <a:buChar char="•"/>
            </a:pPr>
            <a:r>
              <a:rPr lang="en-GB" dirty="0"/>
              <a:t>Model can easily be according to confidence level</a:t>
            </a:r>
          </a:p>
        </p:txBody>
      </p:sp>
      <p:sp>
        <p:nvSpPr>
          <p:cNvPr id="20" name="TextBox 19">
            <a:extLst>
              <a:ext uri="{FF2B5EF4-FFF2-40B4-BE49-F238E27FC236}">
                <a16:creationId xmlns:a16="http://schemas.microsoft.com/office/drawing/2014/main" id="{3390448F-95CB-F34E-B232-B68C98F14FA0}"/>
              </a:ext>
            </a:extLst>
          </p:cNvPr>
          <p:cNvSpPr txBox="1"/>
          <p:nvPr/>
        </p:nvSpPr>
        <p:spPr>
          <a:xfrm>
            <a:off x="4474569" y="3577333"/>
            <a:ext cx="2784143" cy="646331"/>
          </a:xfrm>
          <a:prstGeom prst="rect">
            <a:avLst/>
          </a:prstGeom>
          <a:noFill/>
        </p:spPr>
        <p:txBody>
          <a:bodyPr wrap="square" rtlCol="0">
            <a:spAutoFit/>
          </a:bodyPr>
          <a:lstStyle/>
          <a:p>
            <a:pPr algn="r"/>
            <a:r>
              <a:rPr lang="en-BE" dirty="0"/>
              <a:t>AlphaFold model </a:t>
            </a:r>
          </a:p>
          <a:p>
            <a:pPr algn="r"/>
            <a:r>
              <a:rPr lang="en-BE" dirty="0"/>
              <a:t>colored by ‘B-factor’ </a:t>
            </a:r>
          </a:p>
        </p:txBody>
      </p:sp>
      <p:sp>
        <p:nvSpPr>
          <p:cNvPr id="22" name="TextBox 21">
            <a:extLst>
              <a:ext uri="{FF2B5EF4-FFF2-40B4-BE49-F238E27FC236}">
                <a16:creationId xmlns:a16="http://schemas.microsoft.com/office/drawing/2014/main" id="{E127296A-DA56-A94B-843E-A7F74678AAA0}"/>
              </a:ext>
            </a:extLst>
          </p:cNvPr>
          <p:cNvSpPr txBox="1"/>
          <p:nvPr/>
        </p:nvSpPr>
        <p:spPr>
          <a:xfrm>
            <a:off x="7356481" y="6488668"/>
            <a:ext cx="1574502" cy="369332"/>
          </a:xfrm>
          <a:prstGeom prst="rect">
            <a:avLst/>
          </a:prstGeom>
          <a:noFill/>
        </p:spPr>
        <p:txBody>
          <a:bodyPr wrap="square" rtlCol="0">
            <a:spAutoFit/>
          </a:bodyPr>
          <a:lstStyle/>
          <a:p>
            <a:r>
              <a:rPr lang="en-BE" dirty="0"/>
              <a:t>pLDDT score</a:t>
            </a:r>
          </a:p>
        </p:txBody>
      </p:sp>
      <p:sp>
        <p:nvSpPr>
          <p:cNvPr id="26" name="TextBox 25">
            <a:extLst>
              <a:ext uri="{FF2B5EF4-FFF2-40B4-BE49-F238E27FC236}">
                <a16:creationId xmlns:a16="http://schemas.microsoft.com/office/drawing/2014/main" id="{C379B0CD-FBFC-404F-B007-4B2EE1081C68}"/>
              </a:ext>
            </a:extLst>
          </p:cNvPr>
          <p:cNvSpPr txBox="1"/>
          <p:nvPr/>
        </p:nvSpPr>
        <p:spPr>
          <a:xfrm>
            <a:off x="4821458" y="6231994"/>
            <a:ext cx="1574502" cy="276999"/>
          </a:xfrm>
          <a:prstGeom prst="rect">
            <a:avLst/>
          </a:prstGeom>
          <a:noFill/>
        </p:spPr>
        <p:txBody>
          <a:bodyPr wrap="square" rtlCol="0">
            <a:spAutoFit/>
          </a:bodyPr>
          <a:lstStyle/>
          <a:p>
            <a:pPr algn="r"/>
            <a:r>
              <a:rPr lang="en-BE" sz="1200" b="1" dirty="0"/>
              <a:t>Low confidence</a:t>
            </a:r>
          </a:p>
        </p:txBody>
      </p:sp>
      <p:sp>
        <p:nvSpPr>
          <p:cNvPr id="27" name="TextBox 26">
            <a:extLst>
              <a:ext uri="{FF2B5EF4-FFF2-40B4-BE49-F238E27FC236}">
                <a16:creationId xmlns:a16="http://schemas.microsoft.com/office/drawing/2014/main" id="{888152D5-35D8-F349-B987-E1DDF55E6BA0}"/>
              </a:ext>
            </a:extLst>
          </p:cNvPr>
          <p:cNvSpPr txBox="1"/>
          <p:nvPr/>
        </p:nvSpPr>
        <p:spPr>
          <a:xfrm>
            <a:off x="9460916" y="6202234"/>
            <a:ext cx="1574502" cy="276999"/>
          </a:xfrm>
          <a:prstGeom prst="rect">
            <a:avLst/>
          </a:prstGeom>
          <a:noFill/>
        </p:spPr>
        <p:txBody>
          <a:bodyPr wrap="square" rtlCol="0">
            <a:spAutoFit/>
          </a:bodyPr>
          <a:lstStyle/>
          <a:p>
            <a:pPr algn="r"/>
            <a:r>
              <a:rPr lang="en-BE" sz="1200" b="1" dirty="0"/>
              <a:t>High confidence</a:t>
            </a:r>
          </a:p>
        </p:txBody>
      </p:sp>
      <p:sp>
        <p:nvSpPr>
          <p:cNvPr id="23" name="TextBox 22">
            <a:extLst>
              <a:ext uri="{FF2B5EF4-FFF2-40B4-BE49-F238E27FC236}">
                <a16:creationId xmlns:a16="http://schemas.microsoft.com/office/drawing/2014/main" id="{86D9DDE2-ACB4-4AC7-9D6D-F77F116CE258}"/>
              </a:ext>
            </a:extLst>
          </p:cNvPr>
          <p:cNvSpPr txBox="1"/>
          <p:nvPr/>
        </p:nvSpPr>
        <p:spPr>
          <a:xfrm>
            <a:off x="11775057" y="6478436"/>
            <a:ext cx="416943" cy="369332"/>
          </a:xfrm>
          <a:prstGeom prst="rect">
            <a:avLst/>
          </a:prstGeom>
          <a:noFill/>
        </p:spPr>
        <p:txBody>
          <a:bodyPr wrap="square" rtlCol="0">
            <a:spAutoFit/>
          </a:bodyPr>
          <a:lstStyle/>
          <a:p>
            <a:r>
              <a:rPr lang="en-US"/>
              <a:t>22</a:t>
            </a:r>
            <a:endParaRPr lang="en-BE"/>
          </a:p>
        </p:txBody>
      </p:sp>
      <p:sp>
        <p:nvSpPr>
          <p:cNvPr id="25" name="Title 1">
            <a:extLst>
              <a:ext uri="{FF2B5EF4-FFF2-40B4-BE49-F238E27FC236}">
                <a16:creationId xmlns:a16="http://schemas.microsoft.com/office/drawing/2014/main" id="{66F9CD09-045B-DC46-8767-3E5681C0782F}"/>
              </a:ext>
            </a:extLst>
          </p:cNvPr>
          <p:cNvSpPr txBox="1">
            <a:spLocks/>
          </p:cNvSpPr>
          <p:nvPr/>
        </p:nvSpPr>
        <p:spPr>
          <a:xfrm>
            <a:off x="478127" y="62642"/>
            <a:ext cx="113538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pPr algn="ctr"/>
            <a:r>
              <a:rPr lang="en-GB" err="1">
                <a:latin typeface="Corbel"/>
              </a:rPr>
              <a:t>pLDDT</a:t>
            </a:r>
            <a:r>
              <a:rPr lang="en-GB">
                <a:latin typeface="Corbel"/>
              </a:rPr>
              <a:t>-score reflects local model accuracy</a:t>
            </a:r>
            <a:endParaRPr lang="en-BE"/>
          </a:p>
        </p:txBody>
      </p:sp>
      <p:pic>
        <p:nvPicPr>
          <p:cNvPr id="2" name="Picture 1" descr="A logo of a clock&#10;&#10;Description automatically generated">
            <a:extLst>
              <a:ext uri="{FF2B5EF4-FFF2-40B4-BE49-F238E27FC236}">
                <a16:creationId xmlns:a16="http://schemas.microsoft.com/office/drawing/2014/main" id="{DA1A42A9-00BD-95CC-6C8D-DF092C8937FF}"/>
              </a:ext>
            </a:extLst>
          </p:cNvPr>
          <p:cNvPicPr>
            <a:picLocks noChangeAspect="1"/>
          </p:cNvPicPr>
          <p:nvPr/>
        </p:nvPicPr>
        <p:blipFill>
          <a:blip r:embed="rId5"/>
          <a:stretch>
            <a:fillRect/>
          </a:stretch>
        </p:blipFill>
        <p:spPr>
          <a:xfrm>
            <a:off x="4990474" y="2347211"/>
            <a:ext cx="972531" cy="986186"/>
          </a:xfrm>
          <a:prstGeom prst="rect">
            <a:avLst/>
          </a:prstGeom>
        </p:spPr>
      </p:pic>
      <p:sp>
        <p:nvSpPr>
          <p:cNvPr id="7" name="TextBox 6">
            <a:extLst>
              <a:ext uri="{FF2B5EF4-FFF2-40B4-BE49-F238E27FC236}">
                <a16:creationId xmlns:a16="http://schemas.microsoft.com/office/drawing/2014/main" id="{AF003A61-664F-12CD-B8FF-EFFF565A27E5}"/>
              </a:ext>
            </a:extLst>
          </p:cNvPr>
          <p:cNvSpPr txBox="1"/>
          <p:nvPr/>
        </p:nvSpPr>
        <p:spPr>
          <a:xfrm>
            <a:off x="6473194" y="6268886"/>
            <a:ext cx="3341077" cy="180000"/>
          </a:xfrm>
          <a:prstGeom prst="rect">
            <a:avLst/>
          </a:prstGeom>
          <a:gradFill>
            <a:gsLst>
              <a:gs pos="73000">
                <a:srgbClr val="81BEFF"/>
              </a:gs>
              <a:gs pos="40000">
                <a:srgbClr val="FFFF00"/>
              </a:gs>
              <a:gs pos="0">
                <a:srgbClr val="FFC000"/>
              </a:gs>
              <a:gs pos="99000">
                <a:srgbClr val="1C2BFF"/>
              </a:gs>
            </a:gsLst>
            <a:lin ang="0" scaled="0"/>
          </a:gradFill>
        </p:spPr>
        <p:txBody>
          <a:bodyPr wrap="square" rtlCol="0">
            <a:spAutoFit/>
          </a:bodyPr>
          <a:lstStyle/>
          <a:p>
            <a:pPr algn="l"/>
            <a:endParaRPr lang="en-BE" dirty="0">
              <a:solidFill>
                <a:schemeClr val="accent5"/>
              </a:solidFill>
            </a:endParaRPr>
          </a:p>
        </p:txBody>
      </p:sp>
      <p:sp>
        <p:nvSpPr>
          <p:cNvPr id="13" name="TextBox 12">
            <a:extLst>
              <a:ext uri="{FF2B5EF4-FFF2-40B4-BE49-F238E27FC236}">
                <a16:creationId xmlns:a16="http://schemas.microsoft.com/office/drawing/2014/main" id="{E14254B5-C888-E270-63A9-1B6388CF652D}"/>
              </a:ext>
            </a:extLst>
          </p:cNvPr>
          <p:cNvSpPr txBox="1"/>
          <p:nvPr/>
        </p:nvSpPr>
        <p:spPr>
          <a:xfrm>
            <a:off x="5083032" y="5773895"/>
            <a:ext cx="6121400" cy="307777"/>
          </a:xfrm>
          <a:prstGeom prst="rect">
            <a:avLst/>
          </a:prstGeom>
          <a:noFill/>
        </p:spPr>
        <p:txBody>
          <a:bodyPr wrap="square">
            <a:spAutoFit/>
          </a:bodyPr>
          <a:lstStyle/>
          <a:p>
            <a:r>
              <a:rPr lang="en-GB" sz="1400" i="0" dirty="0" err="1">
                <a:effectLst/>
                <a:latin typeface="Times New Roman" panose="02020603050405020304" pitchFamily="18" charset="0"/>
              </a:rPr>
              <a:t>color</a:t>
            </a:r>
            <a:r>
              <a:rPr lang="en-GB" sz="1400" i="0" dirty="0">
                <a:effectLst/>
                <a:latin typeface="Times New Roman" panose="02020603050405020304" pitchFamily="18" charset="0"/>
              </a:rPr>
              <a:t> </a:t>
            </a:r>
            <a:r>
              <a:rPr lang="en-GB" sz="1400" i="0" dirty="0" err="1">
                <a:effectLst/>
                <a:latin typeface="Times New Roman" panose="02020603050405020304" pitchFamily="18" charset="0"/>
              </a:rPr>
              <a:t>bfactor</a:t>
            </a:r>
            <a:r>
              <a:rPr lang="en-GB" sz="1400" i="0" dirty="0">
                <a:effectLst/>
                <a:latin typeface="Times New Roman" panose="02020603050405020304" pitchFamily="18" charset="0"/>
              </a:rPr>
              <a:t> </a:t>
            </a:r>
            <a:r>
              <a:rPr lang="en-GB" sz="1400" i="0" dirty="0">
                <a:solidFill>
                  <a:srgbClr val="000000"/>
                </a:solidFill>
                <a:effectLst/>
                <a:latin typeface="Times New Roman" panose="02020603050405020304" pitchFamily="18" charset="0"/>
              </a:rPr>
              <a:t>#1 palette </a:t>
            </a:r>
            <a:r>
              <a:rPr lang="en-GB" sz="1400" i="0" dirty="0" err="1">
                <a:solidFill>
                  <a:srgbClr val="000000"/>
                </a:solidFill>
                <a:effectLst/>
                <a:latin typeface="Times New Roman" panose="02020603050405020304" pitchFamily="18" charset="0"/>
              </a:rPr>
              <a:t>alphafold</a:t>
            </a:r>
            <a:endParaRPr lang="en-GB" sz="140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32208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DB8AFF-39C7-EE49-82B0-0FEFCBF7759C}"/>
              </a:ext>
            </a:extLst>
          </p:cNvPr>
          <p:cNvSpPr>
            <a:spLocks noGrp="1"/>
          </p:cNvSpPr>
          <p:nvPr>
            <p:ph type="title"/>
          </p:nvPr>
        </p:nvSpPr>
        <p:spPr>
          <a:xfrm>
            <a:off x="478127" y="62642"/>
            <a:ext cx="11353800" cy="1325563"/>
          </a:xfrm>
        </p:spPr>
        <p:txBody>
          <a:bodyPr/>
          <a:lstStyle/>
          <a:p>
            <a:pPr algn="ctr"/>
            <a:r>
              <a:rPr lang="en-GB" err="1">
                <a:latin typeface="Corbel"/>
              </a:rPr>
              <a:t>pLDDT</a:t>
            </a:r>
            <a:r>
              <a:rPr lang="en-GB">
                <a:latin typeface="Corbel"/>
              </a:rPr>
              <a:t>-score reflects local model accuracy</a:t>
            </a:r>
            <a:endParaRPr lang="en-BE"/>
          </a:p>
        </p:txBody>
      </p:sp>
      <p:pic>
        <p:nvPicPr>
          <p:cNvPr id="8" name="Picture 7">
            <a:extLst>
              <a:ext uri="{FF2B5EF4-FFF2-40B4-BE49-F238E27FC236}">
                <a16:creationId xmlns:a16="http://schemas.microsoft.com/office/drawing/2014/main" id="{6D91B144-0C6A-2FEC-1028-413C65DC5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460" y="985835"/>
            <a:ext cx="8383930" cy="5239956"/>
          </a:xfrm>
          <a:prstGeom prst="rect">
            <a:avLst/>
          </a:prstGeom>
        </p:spPr>
      </p:pic>
      <p:sp>
        <p:nvSpPr>
          <p:cNvPr id="9" name="TextBox 8">
            <a:extLst>
              <a:ext uri="{FF2B5EF4-FFF2-40B4-BE49-F238E27FC236}">
                <a16:creationId xmlns:a16="http://schemas.microsoft.com/office/drawing/2014/main" id="{91012AFC-30D2-1CC3-9220-CD21AEFA3BD9}"/>
              </a:ext>
            </a:extLst>
          </p:cNvPr>
          <p:cNvSpPr txBox="1"/>
          <p:nvPr/>
        </p:nvSpPr>
        <p:spPr>
          <a:xfrm>
            <a:off x="1225610" y="2651706"/>
            <a:ext cx="1696065" cy="954107"/>
          </a:xfrm>
          <a:prstGeom prst="rect">
            <a:avLst/>
          </a:prstGeom>
        </p:spPr>
        <p:txBody>
          <a:bodyPr wrap="square" rtlCol="0">
            <a:spAutoFit/>
          </a:bodyPr>
          <a:lstStyle/>
          <a:p>
            <a:pPr algn="l"/>
            <a:r>
              <a:rPr lang="en-BE" sz="2800" b="1"/>
              <a:t>pLDDT plot</a:t>
            </a:r>
          </a:p>
        </p:txBody>
      </p:sp>
    </p:spTree>
    <p:extLst>
      <p:ext uri="{BB962C8B-B14F-4D97-AF65-F5344CB8AC3E}">
        <p14:creationId xmlns:p14="http://schemas.microsoft.com/office/powerpoint/2010/main" val="1339253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25B7-D1B6-2548-B38D-784A6758D5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998" y="904240"/>
            <a:ext cx="9541399" cy="5560602"/>
          </a:xfrm>
          <a:prstGeom prst="rect">
            <a:avLst/>
          </a:prstGeom>
        </p:spPr>
      </p:pic>
      <p:pic>
        <p:nvPicPr>
          <p:cNvPr id="7" name="Picture 6">
            <a:extLst>
              <a:ext uri="{FF2B5EF4-FFF2-40B4-BE49-F238E27FC236}">
                <a16:creationId xmlns:a16="http://schemas.microsoft.com/office/drawing/2014/main" id="{534E74CE-C13E-594C-B4DB-9241FD4E78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1999" y="904240"/>
            <a:ext cx="9541399" cy="5560602"/>
          </a:xfrm>
          <a:prstGeom prst="rect">
            <a:avLst/>
          </a:prstGeom>
        </p:spPr>
      </p:pic>
      <p:sp>
        <p:nvSpPr>
          <p:cNvPr id="11" name="TextBox 10">
            <a:extLst>
              <a:ext uri="{FF2B5EF4-FFF2-40B4-BE49-F238E27FC236}">
                <a16:creationId xmlns:a16="http://schemas.microsoft.com/office/drawing/2014/main" id="{470FBEEA-8F52-1A4E-AF93-20F7856CA76B}"/>
              </a:ext>
            </a:extLst>
          </p:cNvPr>
          <p:cNvSpPr txBox="1"/>
          <p:nvPr/>
        </p:nvSpPr>
        <p:spPr>
          <a:xfrm>
            <a:off x="305210" y="1259843"/>
            <a:ext cx="1655289" cy="923330"/>
          </a:xfrm>
          <a:prstGeom prst="rect">
            <a:avLst/>
          </a:prstGeom>
          <a:solidFill>
            <a:schemeClr val="bg1"/>
          </a:solidFill>
        </p:spPr>
        <p:txBody>
          <a:bodyPr wrap="square" rtlCol="0">
            <a:spAutoFit/>
          </a:bodyPr>
          <a:lstStyle/>
          <a:p>
            <a:r>
              <a:rPr lang="en-BE"/>
              <a:t>Prediction for</a:t>
            </a:r>
          </a:p>
          <a:p>
            <a:r>
              <a:rPr lang="en-BE"/>
              <a:t>human LEPR</a:t>
            </a:r>
          </a:p>
          <a:p>
            <a:endParaRPr lang="en-BE"/>
          </a:p>
        </p:txBody>
      </p:sp>
      <p:sp>
        <p:nvSpPr>
          <p:cNvPr id="8" name="TextBox 7">
            <a:extLst>
              <a:ext uri="{FF2B5EF4-FFF2-40B4-BE49-F238E27FC236}">
                <a16:creationId xmlns:a16="http://schemas.microsoft.com/office/drawing/2014/main" id="{7B56FD98-3E4B-E348-9BDD-3AD0A126C558}"/>
              </a:ext>
            </a:extLst>
          </p:cNvPr>
          <p:cNvSpPr txBox="1"/>
          <p:nvPr/>
        </p:nvSpPr>
        <p:spPr>
          <a:xfrm>
            <a:off x="4085862" y="5023412"/>
            <a:ext cx="1574157" cy="307777"/>
          </a:xfrm>
          <a:prstGeom prst="rect">
            <a:avLst/>
          </a:prstGeom>
          <a:noFill/>
        </p:spPr>
        <p:txBody>
          <a:bodyPr wrap="square" rtlCol="0">
            <a:spAutoFit/>
          </a:bodyPr>
          <a:lstStyle/>
          <a:p>
            <a:r>
              <a:rPr lang="en-BE" sz="1400"/>
              <a:t>TM-helix</a:t>
            </a:r>
          </a:p>
        </p:txBody>
      </p:sp>
      <p:sp>
        <p:nvSpPr>
          <p:cNvPr id="9" name="TextBox 8">
            <a:extLst>
              <a:ext uri="{FF2B5EF4-FFF2-40B4-BE49-F238E27FC236}">
                <a16:creationId xmlns:a16="http://schemas.microsoft.com/office/drawing/2014/main" id="{6EE38F7A-3906-5641-B73A-48D825548614}"/>
              </a:ext>
            </a:extLst>
          </p:cNvPr>
          <p:cNvSpPr txBox="1"/>
          <p:nvPr/>
        </p:nvSpPr>
        <p:spPr>
          <a:xfrm>
            <a:off x="4085862" y="3442664"/>
            <a:ext cx="1574157" cy="307777"/>
          </a:xfrm>
          <a:prstGeom prst="rect">
            <a:avLst/>
          </a:prstGeom>
          <a:noFill/>
        </p:spPr>
        <p:txBody>
          <a:bodyPr wrap="square" rtlCol="0">
            <a:spAutoFit/>
          </a:bodyPr>
          <a:lstStyle/>
          <a:p>
            <a:r>
              <a:rPr lang="en-BE" sz="1400"/>
              <a:t>Intracellular loops</a:t>
            </a:r>
          </a:p>
        </p:txBody>
      </p:sp>
      <p:sp>
        <p:nvSpPr>
          <p:cNvPr id="12" name="TextBox 11">
            <a:extLst>
              <a:ext uri="{FF2B5EF4-FFF2-40B4-BE49-F238E27FC236}">
                <a16:creationId xmlns:a16="http://schemas.microsoft.com/office/drawing/2014/main" id="{9FD14D75-2A47-C541-B13A-04A7D6073F17}"/>
              </a:ext>
            </a:extLst>
          </p:cNvPr>
          <p:cNvSpPr txBox="1"/>
          <p:nvPr/>
        </p:nvSpPr>
        <p:spPr>
          <a:xfrm>
            <a:off x="4919141" y="1116373"/>
            <a:ext cx="6844937" cy="369332"/>
          </a:xfrm>
          <a:prstGeom prst="rect">
            <a:avLst/>
          </a:prstGeom>
          <a:noFill/>
        </p:spPr>
        <p:txBody>
          <a:bodyPr wrap="square" rtlCol="0">
            <a:spAutoFit/>
          </a:bodyPr>
          <a:lstStyle/>
          <a:p>
            <a:r>
              <a:rPr lang="en-BE" b="1"/>
              <a:t>pLDDT</a:t>
            </a:r>
            <a:r>
              <a:rPr lang="en-BE"/>
              <a:t> --&gt; metric assesing local structural quality/confidence</a:t>
            </a:r>
          </a:p>
        </p:txBody>
      </p:sp>
      <p:sp>
        <p:nvSpPr>
          <p:cNvPr id="13" name="TextBox 12">
            <a:extLst>
              <a:ext uri="{FF2B5EF4-FFF2-40B4-BE49-F238E27FC236}">
                <a16:creationId xmlns:a16="http://schemas.microsoft.com/office/drawing/2014/main" id="{6C641DB1-E786-FA48-A6C2-898CFC1CD4C6}"/>
              </a:ext>
            </a:extLst>
          </p:cNvPr>
          <p:cNvSpPr txBox="1"/>
          <p:nvPr/>
        </p:nvSpPr>
        <p:spPr>
          <a:xfrm>
            <a:off x="4928521" y="1596290"/>
            <a:ext cx="7287717" cy="923330"/>
          </a:xfrm>
          <a:prstGeom prst="rect">
            <a:avLst/>
          </a:prstGeom>
          <a:noFill/>
        </p:spPr>
        <p:txBody>
          <a:bodyPr wrap="square" rtlCol="0">
            <a:spAutoFit/>
          </a:bodyPr>
          <a:lstStyle/>
          <a:p>
            <a:r>
              <a:rPr lang="en-GB" b="1"/>
              <a:t>PAE metric </a:t>
            </a:r>
            <a:r>
              <a:rPr lang="en-GB"/>
              <a:t>--&gt; Predicted aligned error assesses inter-domain accuracy</a:t>
            </a:r>
          </a:p>
          <a:p>
            <a:r>
              <a:rPr lang="en-GB"/>
              <a:t>	           PAE plot shows predicted error between all pairs of residues</a:t>
            </a:r>
          </a:p>
          <a:p>
            <a:endParaRPr lang="en-BE"/>
          </a:p>
        </p:txBody>
      </p:sp>
      <p:pic>
        <p:nvPicPr>
          <p:cNvPr id="15" name="Picture 14">
            <a:extLst>
              <a:ext uri="{FF2B5EF4-FFF2-40B4-BE49-F238E27FC236}">
                <a16:creationId xmlns:a16="http://schemas.microsoft.com/office/drawing/2014/main" id="{45CFAC6B-55EE-6645-9C06-6F9DEA6E1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9483" y="2242621"/>
            <a:ext cx="4006306" cy="4393389"/>
          </a:xfrm>
          <a:prstGeom prst="rect">
            <a:avLst/>
          </a:prstGeom>
        </p:spPr>
      </p:pic>
      <p:sp>
        <p:nvSpPr>
          <p:cNvPr id="16" name="Rectangle 15">
            <a:extLst>
              <a:ext uri="{FF2B5EF4-FFF2-40B4-BE49-F238E27FC236}">
                <a16:creationId xmlns:a16="http://schemas.microsoft.com/office/drawing/2014/main" id="{40B75F2D-FD9E-A140-B962-B5DC8D78D3DC}"/>
              </a:ext>
            </a:extLst>
          </p:cNvPr>
          <p:cNvSpPr/>
          <p:nvPr/>
        </p:nvSpPr>
        <p:spPr>
          <a:xfrm>
            <a:off x="7616825" y="2968625"/>
            <a:ext cx="244475" cy="244475"/>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7" name="Rectangle 16">
            <a:extLst>
              <a:ext uri="{FF2B5EF4-FFF2-40B4-BE49-F238E27FC236}">
                <a16:creationId xmlns:a16="http://schemas.microsoft.com/office/drawing/2014/main" id="{9ABDB9C0-1A9A-D04C-8D01-DAC5047BEF0A}"/>
              </a:ext>
            </a:extLst>
          </p:cNvPr>
          <p:cNvSpPr/>
          <p:nvPr/>
        </p:nvSpPr>
        <p:spPr>
          <a:xfrm>
            <a:off x="7861300" y="3217722"/>
            <a:ext cx="244475" cy="244475"/>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Rectangle 17">
            <a:extLst>
              <a:ext uri="{FF2B5EF4-FFF2-40B4-BE49-F238E27FC236}">
                <a16:creationId xmlns:a16="http://schemas.microsoft.com/office/drawing/2014/main" id="{B088CE2F-F89A-BF46-B18D-4315DD49152B}"/>
              </a:ext>
            </a:extLst>
          </p:cNvPr>
          <p:cNvSpPr/>
          <p:nvPr/>
        </p:nvSpPr>
        <p:spPr>
          <a:xfrm>
            <a:off x="8105775" y="3474314"/>
            <a:ext cx="292100" cy="300761"/>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Rectangle 18">
            <a:extLst>
              <a:ext uri="{FF2B5EF4-FFF2-40B4-BE49-F238E27FC236}">
                <a16:creationId xmlns:a16="http://schemas.microsoft.com/office/drawing/2014/main" id="{21839AB2-BFA7-C843-822C-1B7A4642D353}"/>
              </a:ext>
            </a:extLst>
          </p:cNvPr>
          <p:cNvSpPr/>
          <p:nvPr/>
        </p:nvSpPr>
        <p:spPr>
          <a:xfrm>
            <a:off x="8397875" y="3775076"/>
            <a:ext cx="266700" cy="254000"/>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0" name="Rectangle 19">
            <a:extLst>
              <a:ext uri="{FF2B5EF4-FFF2-40B4-BE49-F238E27FC236}">
                <a16:creationId xmlns:a16="http://schemas.microsoft.com/office/drawing/2014/main" id="{47D25DD7-BE40-3643-A62C-650D3603FCE5}"/>
              </a:ext>
            </a:extLst>
          </p:cNvPr>
          <p:cNvSpPr/>
          <p:nvPr/>
        </p:nvSpPr>
        <p:spPr>
          <a:xfrm>
            <a:off x="8664574" y="4029076"/>
            <a:ext cx="536575" cy="530224"/>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1" name="Rectangle 20">
            <a:extLst>
              <a:ext uri="{FF2B5EF4-FFF2-40B4-BE49-F238E27FC236}">
                <a16:creationId xmlns:a16="http://schemas.microsoft.com/office/drawing/2014/main" id="{416F448F-AC28-9343-80BE-FFA24ACE63EA}"/>
              </a:ext>
            </a:extLst>
          </p:cNvPr>
          <p:cNvSpPr/>
          <p:nvPr/>
        </p:nvSpPr>
        <p:spPr>
          <a:xfrm>
            <a:off x="7324725" y="2693182"/>
            <a:ext cx="292099" cy="275443"/>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3" name="TextBox 22">
            <a:extLst>
              <a:ext uri="{FF2B5EF4-FFF2-40B4-BE49-F238E27FC236}">
                <a16:creationId xmlns:a16="http://schemas.microsoft.com/office/drawing/2014/main" id="{CD1EF6FE-CC6F-F24F-BC0F-93CE16BA429E}"/>
              </a:ext>
            </a:extLst>
          </p:cNvPr>
          <p:cNvSpPr txBox="1"/>
          <p:nvPr/>
        </p:nvSpPr>
        <p:spPr>
          <a:xfrm>
            <a:off x="7649581" y="2667782"/>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D2</a:t>
            </a:r>
          </a:p>
        </p:txBody>
      </p:sp>
      <p:sp>
        <p:nvSpPr>
          <p:cNvPr id="24" name="TextBox 23">
            <a:extLst>
              <a:ext uri="{FF2B5EF4-FFF2-40B4-BE49-F238E27FC236}">
                <a16:creationId xmlns:a16="http://schemas.microsoft.com/office/drawing/2014/main" id="{5A525DD9-932A-2A44-AC69-8A78B594E79D}"/>
              </a:ext>
            </a:extLst>
          </p:cNvPr>
          <p:cNvSpPr txBox="1"/>
          <p:nvPr/>
        </p:nvSpPr>
        <p:spPr>
          <a:xfrm>
            <a:off x="7261855" y="2399608"/>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D1</a:t>
            </a:r>
          </a:p>
        </p:txBody>
      </p:sp>
      <p:sp>
        <p:nvSpPr>
          <p:cNvPr id="25" name="TextBox 24">
            <a:extLst>
              <a:ext uri="{FF2B5EF4-FFF2-40B4-BE49-F238E27FC236}">
                <a16:creationId xmlns:a16="http://schemas.microsoft.com/office/drawing/2014/main" id="{2B50934A-3F2B-4D4A-B3E9-22425154DA4E}"/>
              </a:ext>
            </a:extLst>
          </p:cNvPr>
          <p:cNvSpPr txBox="1"/>
          <p:nvPr/>
        </p:nvSpPr>
        <p:spPr>
          <a:xfrm>
            <a:off x="7888711" y="2888952"/>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D3</a:t>
            </a:r>
          </a:p>
        </p:txBody>
      </p:sp>
      <p:sp>
        <p:nvSpPr>
          <p:cNvPr id="26" name="TextBox 25">
            <a:extLst>
              <a:ext uri="{FF2B5EF4-FFF2-40B4-BE49-F238E27FC236}">
                <a16:creationId xmlns:a16="http://schemas.microsoft.com/office/drawing/2014/main" id="{4EF9FC2A-0A73-9F4D-8866-47E23840E0CD}"/>
              </a:ext>
            </a:extLst>
          </p:cNvPr>
          <p:cNvSpPr txBox="1"/>
          <p:nvPr/>
        </p:nvSpPr>
        <p:spPr>
          <a:xfrm>
            <a:off x="8110841" y="31380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D4</a:t>
            </a:r>
          </a:p>
        </p:txBody>
      </p:sp>
      <p:sp>
        <p:nvSpPr>
          <p:cNvPr id="27" name="TextBox 26">
            <a:extLst>
              <a:ext uri="{FF2B5EF4-FFF2-40B4-BE49-F238E27FC236}">
                <a16:creationId xmlns:a16="http://schemas.microsoft.com/office/drawing/2014/main" id="{192893D6-D945-BE4C-A55B-7EBB69138264}"/>
              </a:ext>
            </a:extLst>
          </p:cNvPr>
          <p:cNvSpPr txBox="1"/>
          <p:nvPr/>
        </p:nvSpPr>
        <p:spPr>
          <a:xfrm>
            <a:off x="8433804" y="33920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a:t>
            </a:r>
          </a:p>
        </p:txBody>
      </p:sp>
      <p:sp>
        <p:nvSpPr>
          <p:cNvPr id="28" name="TextBox 27">
            <a:extLst>
              <a:ext uri="{FF2B5EF4-FFF2-40B4-BE49-F238E27FC236}">
                <a16:creationId xmlns:a16="http://schemas.microsoft.com/office/drawing/2014/main" id="{07D13BE2-32A7-6C4E-B6AF-874469D39C8D}"/>
              </a:ext>
            </a:extLst>
          </p:cNvPr>
          <p:cNvSpPr txBox="1"/>
          <p:nvPr/>
        </p:nvSpPr>
        <p:spPr>
          <a:xfrm>
            <a:off x="8689975" y="3680096"/>
            <a:ext cx="746016"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D5-6</a:t>
            </a:r>
          </a:p>
        </p:txBody>
      </p:sp>
      <p:sp>
        <p:nvSpPr>
          <p:cNvPr id="29" name="TextBox 28">
            <a:extLst>
              <a:ext uri="{FF2B5EF4-FFF2-40B4-BE49-F238E27FC236}">
                <a16:creationId xmlns:a16="http://schemas.microsoft.com/office/drawing/2014/main" id="{88666AB9-058D-0E41-B8AE-22912CF1C4AD}"/>
              </a:ext>
            </a:extLst>
          </p:cNvPr>
          <p:cNvSpPr txBox="1"/>
          <p:nvPr/>
        </p:nvSpPr>
        <p:spPr>
          <a:xfrm>
            <a:off x="2474501" y="2519620"/>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D2</a:t>
            </a:r>
          </a:p>
        </p:txBody>
      </p:sp>
      <p:sp>
        <p:nvSpPr>
          <p:cNvPr id="30" name="TextBox 29">
            <a:extLst>
              <a:ext uri="{FF2B5EF4-FFF2-40B4-BE49-F238E27FC236}">
                <a16:creationId xmlns:a16="http://schemas.microsoft.com/office/drawing/2014/main" id="{5CD74CA9-08A3-7F49-976E-A70553D621A6}"/>
              </a:ext>
            </a:extLst>
          </p:cNvPr>
          <p:cNvSpPr txBox="1"/>
          <p:nvPr/>
        </p:nvSpPr>
        <p:spPr>
          <a:xfrm>
            <a:off x="1841136" y="167291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D1</a:t>
            </a:r>
          </a:p>
        </p:txBody>
      </p:sp>
      <p:sp>
        <p:nvSpPr>
          <p:cNvPr id="31" name="TextBox 30">
            <a:extLst>
              <a:ext uri="{FF2B5EF4-FFF2-40B4-BE49-F238E27FC236}">
                <a16:creationId xmlns:a16="http://schemas.microsoft.com/office/drawing/2014/main" id="{76A83F4A-F492-B646-AE98-367F220E732B}"/>
              </a:ext>
            </a:extLst>
          </p:cNvPr>
          <p:cNvSpPr txBox="1"/>
          <p:nvPr/>
        </p:nvSpPr>
        <p:spPr>
          <a:xfrm>
            <a:off x="2998910" y="28744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D3</a:t>
            </a:r>
          </a:p>
        </p:txBody>
      </p:sp>
      <p:sp>
        <p:nvSpPr>
          <p:cNvPr id="32" name="TextBox 31">
            <a:extLst>
              <a:ext uri="{FF2B5EF4-FFF2-40B4-BE49-F238E27FC236}">
                <a16:creationId xmlns:a16="http://schemas.microsoft.com/office/drawing/2014/main" id="{EB2DB4BC-9431-DE43-907B-849263F5EB54}"/>
              </a:ext>
            </a:extLst>
          </p:cNvPr>
          <p:cNvSpPr txBox="1"/>
          <p:nvPr/>
        </p:nvSpPr>
        <p:spPr>
          <a:xfrm>
            <a:off x="2181902" y="3289648"/>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D4</a:t>
            </a:r>
          </a:p>
        </p:txBody>
      </p:sp>
      <p:sp>
        <p:nvSpPr>
          <p:cNvPr id="33" name="TextBox 32">
            <a:extLst>
              <a:ext uri="{FF2B5EF4-FFF2-40B4-BE49-F238E27FC236}">
                <a16:creationId xmlns:a16="http://schemas.microsoft.com/office/drawing/2014/main" id="{018F36C9-16A4-5F48-BD34-A57F3DC908C3}"/>
              </a:ext>
            </a:extLst>
          </p:cNvPr>
          <p:cNvSpPr txBox="1"/>
          <p:nvPr/>
        </p:nvSpPr>
        <p:spPr>
          <a:xfrm>
            <a:off x="2071236" y="422929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a:t>
            </a:r>
          </a:p>
        </p:txBody>
      </p:sp>
      <p:sp>
        <p:nvSpPr>
          <p:cNvPr id="34" name="TextBox 33">
            <a:extLst>
              <a:ext uri="{FF2B5EF4-FFF2-40B4-BE49-F238E27FC236}">
                <a16:creationId xmlns:a16="http://schemas.microsoft.com/office/drawing/2014/main" id="{00AAC679-2731-7147-84C0-19D596E3CA74}"/>
              </a:ext>
            </a:extLst>
          </p:cNvPr>
          <p:cNvSpPr txBox="1"/>
          <p:nvPr/>
        </p:nvSpPr>
        <p:spPr>
          <a:xfrm>
            <a:off x="1698228" y="5476696"/>
            <a:ext cx="746016"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D5-6</a:t>
            </a:r>
          </a:p>
        </p:txBody>
      </p:sp>
      <p:sp>
        <p:nvSpPr>
          <p:cNvPr id="35" name="TextBox 34">
            <a:extLst>
              <a:ext uri="{FF2B5EF4-FFF2-40B4-BE49-F238E27FC236}">
                <a16:creationId xmlns:a16="http://schemas.microsoft.com/office/drawing/2014/main" id="{0A3DAE03-1729-544A-9BBE-7A9CDC8DC8C1}"/>
              </a:ext>
            </a:extLst>
          </p:cNvPr>
          <p:cNvSpPr txBox="1"/>
          <p:nvPr/>
        </p:nvSpPr>
        <p:spPr>
          <a:xfrm>
            <a:off x="9564383" y="4439315"/>
            <a:ext cx="1723711" cy="646331"/>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Intracellular region</a:t>
            </a:r>
          </a:p>
        </p:txBody>
      </p:sp>
      <p:sp>
        <p:nvSpPr>
          <p:cNvPr id="36" name="TextBox 35">
            <a:extLst>
              <a:ext uri="{FF2B5EF4-FFF2-40B4-BE49-F238E27FC236}">
                <a16:creationId xmlns:a16="http://schemas.microsoft.com/office/drawing/2014/main" id="{0889D8EE-6868-AF47-9711-1EDA3DB2C150}"/>
              </a:ext>
            </a:extLst>
          </p:cNvPr>
          <p:cNvSpPr txBox="1"/>
          <p:nvPr/>
        </p:nvSpPr>
        <p:spPr>
          <a:xfrm>
            <a:off x="5274400" y="2310726"/>
            <a:ext cx="1757015" cy="523220"/>
          </a:xfrm>
          <a:prstGeom prst="rect">
            <a:avLst/>
          </a:prstGeom>
          <a:noFill/>
        </p:spPr>
        <p:txBody>
          <a:bodyPr wrap="square" rtlCol="0">
            <a:spAutoFit/>
          </a:bodyPr>
          <a:lstStyle/>
          <a:p>
            <a:r>
              <a:rPr lang="en-BE" sz="2800" b="1"/>
              <a:t>PAE plot</a:t>
            </a:r>
          </a:p>
        </p:txBody>
      </p:sp>
      <p:sp>
        <p:nvSpPr>
          <p:cNvPr id="37" name="TextBox 36">
            <a:extLst>
              <a:ext uri="{FF2B5EF4-FFF2-40B4-BE49-F238E27FC236}">
                <a16:creationId xmlns:a16="http://schemas.microsoft.com/office/drawing/2014/main" id="{2A1F2DCC-2F7C-F846-884B-4B77205E245C}"/>
              </a:ext>
            </a:extLst>
          </p:cNvPr>
          <p:cNvSpPr txBox="1"/>
          <p:nvPr/>
        </p:nvSpPr>
        <p:spPr>
          <a:xfrm>
            <a:off x="2381224" y="6272656"/>
            <a:ext cx="4249811" cy="523220"/>
          </a:xfrm>
          <a:prstGeom prst="rect">
            <a:avLst/>
          </a:prstGeom>
          <a:noFill/>
        </p:spPr>
        <p:txBody>
          <a:bodyPr wrap="square" rtlCol="0">
            <a:spAutoFit/>
          </a:bodyPr>
          <a:lstStyle/>
          <a:p>
            <a:r>
              <a:rPr lang="en-BE" sz="1400" err="1"/>
              <a:t>Alphafold</a:t>
            </a:r>
            <a:r>
              <a:rPr lang="en-BE" sz="1400"/>
              <a:t> models c</a:t>
            </a:r>
            <a:r>
              <a:rPr lang="en-GB" sz="1400"/>
              <a:t>an</a:t>
            </a:r>
            <a:r>
              <a:rPr lang="en-BE" sz="1400"/>
              <a:t> be very informative to delineate domains / functional regions (</a:t>
            </a:r>
            <a:r>
              <a:rPr lang="en-BE" sz="1400" b="1"/>
              <a:t>construct design</a:t>
            </a:r>
            <a:r>
              <a:rPr lang="en-BE" sz="1400"/>
              <a:t>). </a:t>
            </a:r>
          </a:p>
        </p:txBody>
      </p:sp>
      <p:sp>
        <p:nvSpPr>
          <p:cNvPr id="39" name="TextBox 38">
            <a:extLst>
              <a:ext uri="{FF2B5EF4-FFF2-40B4-BE49-F238E27FC236}">
                <a16:creationId xmlns:a16="http://schemas.microsoft.com/office/drawing/2014/main" id="{6D0A3387-CD62-6D4C-83D2-4172B00DA279}"/>
              </a:ext>
            </a:extLst>
          </p:cNvPr>
          <p:cNvSpPr txBox="1"/>
          <p:nvPr/>
        </p:nvSpPr>
        <p:spPr>
          <a:xfrm>
            <a:off x="305209" y="2097942"/>
            <a:ext cx="1655289" cy="923330"/>
          </a:xfrm>
          <a:prstGeom prst="rect">
            <a:avLst/>
          </a:prstGeom>
          <a:solidFill>
            <a:schemeClr val="bg1"/>
          </a:solidFill>
        </p:spPr>
        <p:txBody>
          <a:bodyPr wrap="square" rtlCol="0">
            <a:spAutoFit/>
          </a:bodyPr>
          <a:lstStyle/>
          <a:p>
            <a:r>
              <a:rPr lang="en-BE" b="1"/>
              <a:t>Extracellular region only</a:t>
            </a:r>
          </a:p>
          <a:p>
            <a:endParaRPr lang="en-BE" b="1"/>
          </a:p>
        </p:txBody>
      </p:sp>
      <p:sp>
        <p:nvSpPr>
          <p:cNvPr id="3" name="Rectangle 2">
            <a:extLst>
              <a:ext uri="{FF2B5EF4-FFF2-40B4-BE49-F238E27FC236}">
                <a16:creationId xmlns:a16="http://schemas.microsoft.com/office/drawing/2014/main" id="{A43C4EA6-A904-404B-94F2-ACD5CB788C7B}"/>
              </a:ext>
            </a:extLst>
          </p:cNvPr>
          <p:cNvSpPr/>
          <p:nvPr/>
        </p:nvSpPr>
        <p:spPr>
          <a:xfrm>
            <a:off x="176242" y="3537925"/>
            <a:ext cx="860300" cy="369332"/>
          </a:xfrm>
          <a:prstGeom prst="rect">
            <a:avLst/>
          </a:prstGeom>
        </p:spPr>
        <p:txBody>
          <a:bodyPr wrap="none">
            <a:spAutoFit/>
          </a:bodyPr>
          <a:lstStyle/>
          <a:p>
            <a:r>
              <a:rPr lang="en-BE"/>
              <a:t>pLDDT</a:t>
            </a:r>
          </a:p>
        </p:txBody>
      </p:sp>
      <p:grpSp>
        <p:nvGrpSpPr>
          <p:cNvPr id="40" name="Group 39">
            <a:extLst>
              <a:ext uri="{FF2B5EF4-FFF2-40B4-BE49-F238E27FC236}">
                <a16:creationId xmlns:a16="http://schemas.microsoft.com/office/drawing/2014/main" id="{530C944D-249A-2149-830E-B6BD4E2404DA}"/>
              </a:ext>
            </a:extLst>
          </p:cNvPr>
          <p:cNvGrpSpPr/>
          <p:nvPr/>
        </p:nvGrpSpPr>
        <p:grpSpPr>
          <a:xfrm>
            <a:off x="964413" y="2812210"/>
            <a:ext cx="746062" cy="1841369"/>
            <a:chOff x="5382954" y="1780943"/>
            <a:chExt cx="746062" cy="1841369"/>
          </a:xfrm>
        </p:grpSpPr>
        <p:sp>
          <p:nvSpPr>
            <p:cNvPr id="41" name="Rectangle 40">
              <a:extLst>
                <a:ext uri="{FF2B5EF4-FFF2-40B4-BE49-F238E27FC236}">
                  <a16:creationId xmlns:a16="http://schemas.microsoft.com/office/drawing/2014/main" id="{A529FA05-0016-A442-A0B0-9AEC1C27EC08}"/>
                </a:ext>
              </a:extLst>
            </p:cNvPr>
            <p:cNvSpPr/>
            <p:nvPr/>
          </p:nvSpPr>
          <p:spPr>
            <a:xfrm>
              <a:off x="5523407" y="2290658"/>
              <a:ext cx="216000" cy="216000"/>
            </a:xfrm>
            <a:prstGeom prst="rect">
              <a:avLst/>
            </a:prstGeom>
            <a:solidFill>
              <a:srgbClr val="005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Rectangle 41">
              <a:extLst>
                <a:ext uri="{FF2B5EF4-FFF2-40B4-BE49-F238E27FC236}">
                  <a16:creationId xmlns:a16="http://schemas.microsoft.com/office/drawing/2014/main" id="{7566ED86-F000-8D41-B99A-6058B61A0022}"/>
                </a:ext>
              </a:extLst>
            </p:cNvPr>
            <p:cNvSpPr/>
            <p:nvPr/>
          </p:nvSpPr>
          <p:spPr>
            <a:xfrm>
              <a:off x="5523407" y="2506658"/>
              <a:ext cx="216000" cy="216000"/>
            </a:xfrm>
            <a:prstGeom prst="rect">
              <a:avLst/>
            </a:prstGeom>
            <a:solidFill>
              <a:srgbClr val="65C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Rectangle 42">
              <a:extLst>
                <a:ext uri="{FF2B5EF4-FFF2-40B4-BE49-F238E27FC236}">
                  <a16:creationId xmlns:a16="http://schemas.microsoft.com/office/drawing/2014/main" id="{759208F0-F460-894F-82D3-5E1AAF1BE61B}"/>
                </a:ext>
              </a:extLst>
            </p:cNvPr>
            <p:cNvSpPr/>
            <p:nvPr/>
          </p:nvSpPr>
          <p:spPr>
            <a:xfrm>
              <a:off x="5523407" y="2723260"/>
              <a:ext cx="216000" cy="216000"/>
            </a:xfrm>
            <a:prstGeom prst="rect">
              <a:avLst/>
            </a:prstGeom>
            <a:solidFill>
              <a:srgbClr val="FFD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Rectangle 43">
              <a:extLst>
                <a:ext uri="{FF2B5EF4-FFF2-40B4-BE49-F238E27FC236}">
                  <a16:creationId xmlns:a16="http://schemas.microsoft.com/office/drawing/2014/main" id="{2237E40F-99B9-4446-B9C1-8DC5C6A391B6}"/>
                </a:ext>
              </a:extLst>
            </p:cNvPr>
            <p:cNvSpPr/>
            <p:nvPr/>
          </p:nvSpPr>
          <p:spPr>
            <a:xfrm>
              <a:off x="5523407" y="2939260"/>
              <a:ext cx="216000" cy="216000"/>
            </a:xfrm>
            <a:prstGeom prst="rect">
              <a:avLst/>
            </a:prstGeom>
            <a:solidFill>
              <a:srgbClr val="FF7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ED98EA2-2795-F942-A818-9053FF7A3D92}"/>
                </a:ext>
              </a:extLst>
            </p:cNvPr>
            <p:cNvSpPr txBox="1"/>
            <p:nvPr/>
          </p:nvSpPr>
          <p:spPr>
            <a:xfrm>
              <a:off x="5382954" y="1780943"/>
              <a:ext cx="737028" cy="523220"/>
            </a:xfrm>
            <a:prstGeom prst="rect">
              <a:avLst/>
            </a:prstGeom>
            <a:noFill/>
          </p:spPr>
          <p:txBody>
            <a:bodyPr wrap="square" rtlCol="0">
              <a:spAutoFit/>
            </a:bodyPr>
            <a:lstStyle/>
            <a:p>
              <a:r>
                <a:rPr lang="en-US" sz="1400"/>
                <a:t>very high</a:t>
              </a:r>
              <a:endParaRPr lang="en-BE" sz="1400"/>
            </a:p>
          </p:txBody>
        </p:sp>
        <p:sp>
          <p:nvSpPr>
            <p:cNvPr id="46" name="TextBox 45">
              <a:extLst>
                <a:ext uri="{FF2B5EF4-FFF2-40B4-BE49-F238E27FC236}">
                  <a16:creationId xmlns:a16="http://schemas.microsoft.com/office/drawing/2014/main" id="{02B5A97D-8FEA-D04A-A95A-36786EC6E0AE}"/>
                </a:ext>
              </a:extLst>
            </p:cNvPr>
            <p:cNvSpPr txBox="1"/>
            <p:nvPr/>
          </p:nvSpPr>
          <p:spPr>
            <a:xfrm>
              <a:off x="5391988" y="3099092"/>
              <a:ext cx="737028" cy="523220"/>
            </a:xfrm>
            <a:prstGeom prst="rect">
              <a:avLst/>
            </a:prstGeom>
            <a:noFill/>
          </p:spPr>
          <p:txBody>
            <a:bodyPr wrap="square" rtlCol="0">
              <a:spAutoFit/>
            </a:bodyPr>
            <a:lstStyle/>
            <a:p>
              <a:r>
                <a:rPr lang="en-US" sz="1400"/>
                <a:t>very low</a:t>
              </a:r>
              <a:endParaRPr lang="en-BE" sz="1400"/>
            </a:p>
          </p:txBody>
        </p:sp>
      </p:grpSp>
      <p:sp>
        <p:nvSpPr>
          <p:cNvPr id="4" name="TextBox 3">
            <a:extLst>
              <a:ext uri="{FF2B5EF4-FFF2-40B4-BE49-F238E27FC236}">
                <a16:creationId xmlns:a16="http://schemas.microsoft.com/office/drawing/2014/main" id="{9AC85CDE-C76E-8D43-B655-F2A2A18846C6}"/>
              </a:ext>
            </a:extLst>
          </p:cNvPr>
          <p:cNvSpPr txBox="1"/>
          <p:nvPr/>
        </p:nvSpPr>
        <p:spPr>
          <a:xfrm>
            <a:off x="2786659" y="992161"/>
            <a:ext cx="1267320" cy="369332"/>
          </a:xfrm>
          <a:prstGeom prst="rect">
            <a:avLst/>
          </a:prstGeom>
          <a:noFill/>
        </p:spPr>
        <p:txBody>
          <a:bodyPr wrap="square" rtlCol="0">
            <a:spAutoFit/>
          </a:bodyPr>
          <a:lstStyle/>
          <a:p>
            <a:r>
              <a:rPr lang="en-BE"/>
              <a:t>N</a:t>
            </a:r>
          </a:p>
        </p:txBody>
      </p:sp>
      <p:sp>
        <p:nvSpPr>
          <p:cNvPr id="47" name="TextBox 46">
            <a:extLst>
              <a:ext uri="{FF2B5EF4-FFF2-40B4-BE49-F238E27FC236}">
                <a16:creationId xmlns:a16="http://schemas.microsoft.com/office/drawing/2014/main" id="{CD210366-FCFD-2A48-BE25-45B79A6004D4}"/>
              </a:ext>
            </a:extLst>
          </p:cNvPr>
          <p:cNvSpPr txBox="1"/>
          <p:nvPr/>
        </p:nvSpPr>
        <p:spPr>
          <a:xfrm>
            <a:off x="3361546" y="5846028"/>
            <a:ext cx="1267320" cy="369332"/>
          </a:xfrm>
          <a:prstGeom prst="rect">
            <a:avLst/>
          </a:prstGeom>
          <a:noFill/>
        </p:spPr>
        <p:txBody>
          <a:bodyPr wrap="square" rtlCol="0">
            <a:spAutoFit/>
          </a:bodyPr>
          <a:lstStyle/>
          <a:p>
            <a:r>
              <a:rPr lang="en-BE"/>
              <a:t>C</a:t>
            </a:r>
          </a:p>
        </p:txBody>
      </p:sp>
      <p:sp>
        <p:nvSpPr>
          <p:cNvPr id="49" name="Title 1">
            <a:extLst>
              <a:ext uri="{FF2B5EF4-FFF2-40B4-BE49-F238E27FC236}">
                <a16:creationId xmlns:a16="http://schemas.microsoft.com/office/drawing/2014/main" id="{30910ADA-5F1F-FF4F-A3B5-4B49F5641523}"/>
              </a:ext>
            </a:extLst>
          </p:cNvPr>
          <p:cNvSpPr>
            <a:spLocks noGrp="1"/>
          </p:cNvSpPr>
          <p:nvPr>
            <p:ph type="title"/>
          </p:nvPr>
        </p:nvSpPr>
        <p:spPr>
          <a:xfrm>
            <a:off x="476007" y="54208"/>
            <a:ext cx="11353800" cy="1325563"/>
          </a:xfrm>
        </p:spPr>
        <p:txBody>
          <a:bodyPr/>
          <a:lstStyle/>
          <a:p>
            <a:pPr algn="ctr"/>
            <a:r>
              <a:rPr lang="en-GB">
                <a:latin typeface="Corbel"/>
              </a:rPr>
              <a:t>PAE-plot evaluates interdomain accuracy</a:t>
            </a:r>
            <a:endParaRPr lang="en-BE"/>
          </a:p>
        </p:txBody>
      </p:sp>
    </p:spTree>
    <p:extLst>
      <p:ext uri="{BB962C8B-B14F-4D97-AF65-F5344CB8AC3E}">
        <p14:creationId xmlns:p14="http://schemas.microsoft.com/office/powerpoint/2010/main" val="7841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6" grpId="0" animBg="1"/>
      <p:bldP spid="17" grpId="0" animBg="1"/>
      <p:bldP spid="18" grpId="0" animBg="1"/>
      <p:bldP spid="19" grpId="0" animBg="1"/>
      <p:bldP spid="20" grpId="0" animBg="1"/>
      <p:bldP spid="21" grpId="0" animBg="1"/>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9" grpId="0" animBg="1"/>
      <p:bldP spid="4" grpId="0"/>
      <p:bldP spid="4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C1346C-2312-A22F-B7E5-57998C584E92}"/>
              </a:ext>
            </a:extLst>
          </p:cNvPr>
          <p:cNvPicPr>
            <a:picLocks noChangeAspect="1"/>
          </p:cNvPicPr>
          <p:nvPr/>
        </p:nvPicPr>
        <p:blipFill>
          <a:blip r:embed="rId2"/>
          <a:stretch>
            <a:fillRect/>
          </a:stretch>
        </p:blipFill>
        <p:spPr>
          <a:xfrm>
            <a:off x="4276876" y="366527"/>
            <a:ext cx="7012818" cy="6354756"/>
          </a:xfrm>
          <a:prstGeom prst="rect">
            <a:avLst/>
          </a:prstGeom>
        </p:spPr>
      </p:pic>
      <p:sp>
        <p:nvSpPr>
          <p:cNvPr id="2" name="Title 1">
            <a:extLst>
              <a:ext uri="{FF2B5EF4-FFF2-40B4-BE49-F238E27FC236}">
                <a16:creationId xmlns:a16="http://schemas.microsoft.com/office/drawing/2014/main" id="{548F84EF-036A-1185-792B-6CDD1BE85382}"/>
              </a:ext>
            </a:extLst>
          </p:cNvPr>
          <p:cNvSpPr>
            <a:spLocks noGrp="1"/>
          </p:cNvSpPr>
          <p:nvPr>
            <p:ph type="title"/>
          </p:nvPr>
        </p:nvSpPr>
        <p:spPr>
          <a:xfrm>
            <a:off x="777722" y="1090840"/>
            <a:ext cx="5318277" cy="1325563"/>
          </a:xfrm>
        </p:spPr>
        <p:txBody>
          <a:bodyPr/>
          <a:lstStyle/>
          <a:p>
            <a:r>
              <a:rPr lang="en-US" sz="3200" dirty="0">
                <a:latin typeface="Corbel"/>
              </a:rPr>
              <a:t>Fitted AF2 model for human LEPR fitted in experimental cryo-EM map for Leptin-LEPR complex</a:t>
            </a:r>
            <a:endParaRPr lang="en-US" sz="3200" dirty="0"/>
          </a:p>
        </p:txBody>
      </p:sp>
      <p:sp>
        <p:nvSpPr>
          <p:cNvPr id="3" name="Rectangle 2">
            <a:extLst>
              <a:ext uri="{FF2B5EF4-FFF2-40B4-BE49-F238E27FC236}">
                <a16:creationId xmlns:a16="http://schemas.microsoft.com/office/drawing/2014/main" id="{4F0496C8-A5D6-46B0-6061-BE9990F7BC0D}"/>
              </a:ext>
            </a:extLst>
          </p:cNvPr>
          <p:cNvSpPr/>
          <p:nvPr/>
        </p:nvSpPr>
        <p:spPr>
          <a:xfrm>
            <a:off x="6414052" y="596348"/>
            <a:ext cx="543339" cy="4944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5C532EE7-334C-A526-0086-DC17BC244C2C}"/>
              </a:ext>
            </a:extLst>
          </p:cNvPr>
          <p:cNvSpPr txBox="1"/>
          <p:nvPr/>
        </p:nvSpPr>
        <p:spPr>
          <a:xfrm>
            <a:off x="777723" y="5949538"/>
            <a:ext cx="4293041" cy="646331"/>
          </a:xfrm>
          <a:prstGeom prst="rect">
            <a:avLst/>
          </a:prstGeom>
        </p:spPr>
        <p:txBody>
          <a:bodyPr wrap="square" rtlCol="0">
            <a:spAutoFit/>
          </a:bodyPr>
          <a:lstStyle/>
          <a:p>
            <a:pPr algn="l"/>
            <a:r>
              <a:rPr lang="en-BE" dirty="0"/>
              <a:t>Tsirigotaki </a:t>
            </a:r>
            <a:r>
              <a:rPr lang="en-BE" i="1" dirty="0"/>
              <a:t>et al</a:t>
            </a:r>
            <a:r>
              <a:rPr lang="en-BE" dirty="0"/>
              <a:t>., Nat Struct Mol Biol., 2023</a:t>
            </a:r>
          </a:p>
          <a:p>
            <a:pPr algn="l"/>
            <a:r>
              <a:rPr lang="en-GB" b="0" i="0" u="none" strike="noStrike" dirty="0" err="1">
                <a:effectLst/>
                <a:latin typeface="BlinkMacSystemFont"/>
              </a:rPr>
              <a:t>doi</a:t>
            </a:r>
            <a:r>
              <a:rPr lang="en-GB" b="0" i="0" u="none" strike="noStrike" dirty="0">
                <a:effectLst/>
                <a:latin typeface="BlinkMacSystemFont"/>
              </a:rPr>
              <a:t>: 10.1038/s41594-023-00941-9</a:t>
            </a:r>
            <a:endParaRPr lang="en-BE" dirty="0"/>
          </a:p>
        </p:txBody>
      </p:sp>
    </p:spTree>
    <p:extLst>
      <p:ext uri="{BB962C8B-B14F-4D97-AF65-F5344CB8AC3E}">
        <p14:creationId xmlns:p14="http://schemas.microsoft.com/office/powerpoint/2010/main" val="146558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7AFA93C7-99CE-660A-C06E-1BEF7DC50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ABC8BD-F152-74DA-8E4C-47448A1C7B4E}"/>
              </a:ext>
            </a:extLst>
          </p:cNvPr>
          <p:cNvSpPr/>
          <p:nvPr/>
        </p:nvSpPr>
        <p:spPr>
          <a:xfrm>
            <a:off x="0" y="6538985"/>
            <a:ext cx="2927083" cy="369332"/>
          </a:xfrm>
          <a:prstGeom prst="rect">
            <a:avLst/>
          </a:prstGeom>
        </p:spPr>
        <p:txBody>
          <a:bodyPr wrap="none">
            <a:spAutoFit/>
          </a:bodyPr>
          <a:lstStyle/>
          <a:p>
            <a:r>
              <a:rPr lang="en-GB"/>
              <a:t>https://</a:t>
            </a:r>
            <a:r>
              <a:rPr lang="en-GB" err="1"/>
              <a:t>www.deepmind.com</a:t>
            </a:r>
            <a:r>
              <a:rPr lang="en-GB"/>
              <a:t>/</a:t>
            </a:r>
            <a:endParaRPr lang="en-BE"/>
          </a:p>
        </p:txBody>
      </p:sp>
      <p:sp>
        <p:nvSpPr>
          <p:cNvPr id="6" name="Rectangle 5">
            <a:extLst>
              <a:ext uri="{FF2B5EF4-FFF2-40B4-BE49-F238E27FC236}">
                <a16:creationId xmlns:a16="http://schemas.microsoft.com/office/drawing/2014/main" id="{876DCFF2-CDC4-7C4A-3D96-7C39210CCFD5}"/>
              </a:ext>
            </a:extLst>
          </p:cNvPr>
          <p:cNvSpPr/>
          <p:nvPr/>
        </p:nvSpPr>
        <p:spPr>
          <a:xfrm>
            <a:off x="545616" y="2900161"/>
            <a:ext cx="1096775" cy="369332"/>
          </a:xfrm>
          <a:prstGeom prst="rect">
            <a:avLst/>
          </a:prstGeom>
        </p:spPr>
        <p:txBody>
          <a:bodyPr wrap="none">
            <a:spAutoFit/>
          </a:bodyPr>
          <a:lstStyle/>
          <a:p>
            <a:r>
              <a:rPr lang="en-GB">
                <a:latin typeface="DM Sans" panose="020F0502020204030204" pitchFamily="34" charset="0"/>
              </a:rPr>
              <a:t>P54725 </a:t>
            </a:r>
            <a:endParaRPr lang="en-BE"/>
          </a:p>
        </p:txBody>
      </p:sp>
      <p:sp>
        <p:nvSpPr>
          <p:cNvPr id="7" name="Rectangle 6">
            <a:extLst>
              <a:ext uri="{FF2B5EF4-FFF2-40B4-BE49-F238E27FC236}">
                <a16:creationId xmlns:a16="http://schemas.microsoft.com/office/drawing/2014/main" id="{FFCF32F6-CC65-307C-EB3F-E28C716AC683}"/>
              </a:ext>
            </a:extLst>
          </p:cNvPr>
          <p:cNvSpPr/>
          <p:nvPr/>
        </p:nvSpPr>
        <p:spPr>
          <a:xfrm>
            <a:off x="545616" y="5522991"/>
            <a:ext cx="1063112" cy="369332"/>
          </a:xfrm>
          <a:prstGeom prst="rect">
            <a:avLst/>
          </a:prstGeom>
        </p:spPr>
        <p:txBody>
          <a:bodyPr wrap="none">
            <a:spAutoFit/>
          </a:bodyPr>
          <a:lstStyle/>
          <a:p>
            <a:r>
              <a:rPr lang="en-GB">
                <a:latin typeface="DM Sans" panose="020F0502020204030204" pitchFamily="34" charset="0"/>
              </a:rPr>
              <a:t>Q5VSL9</a:t>
            </a:r>
            <a:endParaRPr lang="en-BE"/>
          </a:p>
        </p:txBody>
      </p:sp>
    </p:spTree>
    <p:extLst>
      <p:ext uri="{BB962C8B-B14F-4D97-AF65-F5344CB8AC3E}">
        <p14:creationId xmlns:p14="http://schemas.microsoft.com/office/powerpoint/2010/main" val="16906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5A99-D7E4-67EA-9E26-CE126ACC26AE}"/>
              </a:ext>
            </a:extLst>
          </p:cNvPr>
          <p:cNvSpPr>
            <a:spLocks noGrp="1"/>
          </p:cNvSpPr>
          <p:nvPr>
            <p:ph type="title"/>
          </p:nvPr>
        </p:nvSpPr>
        <p:spPr/>
        <p:txBody>
          <a:bodyPr/>
          <a:lstStyle/>
          <a:p>
            <a:r>
              <a:rPr lang="en-GB" dirty="0"/>
              <a:t>Protein complex prediction with AlphaFold-multimer</a:t>
            </a:r>
          </a:p>
        </p:txBody>
      </p:sp>
      <p:pic>
        <p:nvPicPr>
          <p:cNvPr id="4" name="Picture 3">
            <a:extLst>
              <a:ext uri="{FF2B5EF4-FFF2-40B4-BE49-F238E27FC236}">
                <a16:creationId xmlns:a16="http://schemas.microsoft.com/office/drawing/2014/main" id="{9DA3DBC8-5BB4-774B-EA4B-D8C2A5B8EAFF}"/>
              </a:ext>
            </a:extLst>
          </p:cNvPr>
          <p:cNvPicPr>
            <a:picLocks noChangeAspect="1"/>
          </p:cNvPicPr>
          <p:nvPr/>
        </p:nvPicPr>
        <p:blipFill>
          <a:blip r:embed="rId2"/>
          <a:stretch>
            <a:fillRect/>
          </a:stretch>
        </p:blipFill>
        <p:spPr>
          <a:xfrm>
            <a:off x="1398941" y="2251858"/>
            <a:ext cx="2129288" cy="215511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Picture 4">
            <a:extLst>
              <a:ext uri="{FF2B5EF4-FFF2-40B4-BE49-F238E27FC236}">
                <a16:creationId xmlns:a16="http://schemas.microsoft.com/office/drawing/2014/main" id="{9DA1C4ED-F9EA-E2EB-53B7-71A966690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599" y="1336684"/>
            <a:ext cx="2554187" cy="1974402"/>
          </a:xfrm>
          <a:prstGeom prst="rect">
            <a:avLst/>
          </a:prstGeom>
        </p:spPr>
      </p:pic>
      <p:pic>
        <p:nvPicPr>
          <p:cNvPr id="6" name="Picture 5">
            <a:extLst>
              <a:ext uri="{FF2B5EF4-FFF2-40B4-BE49-F238E27FC236}">
                <a16:creationId xmlns:a16="http://schemas.microsoft.com/office/drawing/2014/main" id="{9395420A-830F-2918-C5C7-DFFF73413C2C}"/>
              </a:ext>
            </a:extLst>
          </p:cNvPr>
          <p:cNvPicPr>
            <a:picLocks noChangeAspect="1"/>
          </p:cNvPicPr>
          <p:nvPr/>
        </p:nvPicPr>
        <p:blipFill>
          <a:blip r:embed="rId4"/>
          <a:stretch>
            <a:fillRect/>
          </a:stretch>
        </p:blipFill>
        <p:spPr>
          <a:xfrm>
            <a:off x="4702334" y="3398338"/>
            <a:ext cx="7124568" cy="3252011"/>
          </a:xfrm>
          <a:prstGeom prst="rect">
            <a:avLst/>
          </a:prstGeom>
        </p:spPr>
      </p:pic>
      <p:sp>
        <p:nvSpPr>
          <p:cNvPr id="7" name="TextBox 6">
            <a:extLst>
              <a:ext uri="{FF2B5EF4-FFF2-40B4-BE49-F238E27FC236}">
                <a16:creationId xmlns:a16="http://schemas.microsoft.com/office/drawing/2014/main" id="{498ED864-3000-41E6-077E-AD73F5C99D97}"/>
              </a:ext>
            </a:extLst>
          </p:cNvPr>
          <p:cNvSpPr txBox="1"/>
          <p:nvPr/>
        </p:nvSpPr>
        <p:spPr>
          <a:xfrm>
            <a:off x="1398941" y="5142270"/>
            <a:ext cx="1877313" cy="646331"/>
          </a:xfrm>
          <a:prstGeom prst="rect">
            <a:avLst/>
          </a:prstGeom>
        </p:spPr>
        <p:txBody>
          <a:bodyPr wrap="square" rtlCol="0">
            <a:spAutoFit/>
          </a:bodyPr>
          <a:lstStyle/>
          <a:p>
            <a:pPr algn="l"/>
            <a:r>
              <a:rPr lang="en-GB">
                <a:solidFill>
                  <a:schemeClr val="accent5"/>
                </a:solidFill>
              </a:rPr>
              <a:t>1. Single chain with </a:t>
            </a:r>
            <a:r>
              <a:rPr lang="en-GB" err="1">
                <a:solidFill>
                  <a:schemeClr val="accent5"/>
                </a:solidFill>
              </a:rPr>
              <a:t>pseudolinker</a:t>
            </a:r>
            <a:endParaRPr lang="en-BE">
              <a:solidFill>
                <a:schemeClr val="accent5"/>
              </a:solidFill>
            </a:endParaRPr>
          </a:p>
        </p:txBody>
      </p:sp>
      <p:sp>
        <p:nvSpPr>
          <p:cNvPr id="8" name="TextBox 7">
            <a:extLst>
              <a:ext uri="{FF2B5EF4-FFF2-40B4-BE49-F238E27FC236}">
                <a16:creationId xmlns:a16="http://schemas.microsoft.com/office/drawing/2014/main" id="{C95E4DBC-F5C4-5EEA-D69E-CE1609CD378F}"/>
              </a:ext>
            </a:extLst>
          </p:cNvPr>
          <p:cNvSpPr txBox="1"/>
          <p:nvPr/>
        </p:nvSpPr>
        <p:spPr>
          <a:xfrm>
            <a:off x="8482671" y="1367522"/>
            <a:ext cx="2721424" cy="646331"/>
          </a:xfrm>
          <a:prstGeom prst="rect">
            <a:avLst/>
          </a:prstGeom>
        </p:spPr>
        <p:txBody>
          <a:bodyPr wrap="square" rtlCol="0">
            <a:spAutoFit/>
          </a:bodyPr>
          <a:lstStyle/>
          <a:p>
            <a:pPr algn="l"/>
            <a:r>
              <a:rPr lang="en-GB" dirty="0">
                <a:solidFill>
                  <a:schemeClr val="accent5"/>
                </a:solidFill>
              </a:rPr>
              <a:t>2. Separate chains programmatically</a:t>
            </a:r>
            <a:endParaRPr lang="en-BE" dirty="0">
              <a:solidFill>
                <a:schemeClr val="accent5"/>
              </a:solidFill>
            </a:endParaRPr>
          </a:p>
        </p:txBody>
      </p:sp>
      <p:sp>
        <p:nvSpPr>
          <p:cNvPr id="9" name="TextBox 8">
            <a:extLst>
              <a:ext uri="{FF2B5EF4-FFF2-40B4-BE49-F238E27FC236}">
                <a16:creationId xmlns:a16="http://schemas.microsoft.com/office/drawing/2014/main" id="{C8E2A5E8-6112-5E2A-2E75-40A1803B13D0}"/>
              </a:ext>
            </a:extLst>
          </p:cNvPr>
          <p:cNvSpPr txBox="1"/>
          <p:nvPr/>
        </p:nvSpPr>
        <p:spPr>
          <a:xfrm>
            <a:off x="9637724" y="2957082"/>
            <a:ext cx="2721424" cy="369332"/>
          </a:xfrm>
          <a:prstGeom prst="rect">
            <a:avLst/>
          </a:prstGeom>
        </p:spPr>
        <p:txBody>
          <a:bodyPr wrap="square" rtlCol="0">
            <a:spAutoFit/>
          </a:bodyPr>
          <a:lstStyle/>
          <a:p>
            <a:pPr algn="l"/>
            <a:r>
              <a:rPr lang="en-GB">
                <a:solidFill>
                  <a:schemeClr val="accent5"/>
                </a:solidFill>
              </a:rPr>
              <a:t>3. </a:t>
            </a:r>
            <a:r>
              <a:rPr lang="en-GB" err="1">
                <a:solidFill>
                  <a:schemeClr val="accent5"/>
                </a:solidFill>
              </a:rPr>
              <a:t>AlphaFold</a:t>
            </a:r>
            <a:r>
              <a:rPr lang="en-GB">
                <a:solidFill>
                  <a:schemeClr val="accent5"/>
                </a:solidFill>
              </a:rPr>
              <a:t>-Multimer</a:t>
            </a:r>
            <a:endParaRPr lang="en-BE">
              <a:solidFill>
                <a:schemeClr val="accent5"/>
              </a:solidFill>
            </a:endParaRPr>
          </a:p>
        </p:txBody>
      </p:sp>
    </p:spTree>
    <p:extLst>
      <p:ext uri="{BB962C8B-B14F-4D97-AF65-F5344CB8AC3E}">
        <p14:creationId xmlns:p14="http://schemas.microsoft.com/office/powerpoint/2010/main" val="39181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FF6BFE-533C-4D9F-9F0F-ED38AC8B2E53}"/>
              </a:ext>
            </a:extLst>
          </p:cNvPr>
          <p:cNvPicPr>
            <a:picLocks noChangeAspect="1"/>
          </p:cNvPicPr>
          <p:nvPr/>
        </p:nvPicPr>
        <p:blipFill rotWithShape="1">
          <a:blip r:embed="rId3"/>
          <a:srcRect l="75080" t="29814" r="14548" b="28591"/>
          <a:stretch/>
        </p:blipFill>
        <p:spPr>
          <a:xfrm>
            <a:off x="7466336" y="1690688"/>
            <a:ext cx="4528418" cy="3553067"/>
          </a:xfrm>
          <a:prstGeom prst="rect">
            <a:avLst/>
          </a:prstGeom>
        </p:spPr>
      </p:pic>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err="1"/>
              <a:t>AlphaFold</a:t>
            </a:r>
            <a:r>
              <a:rPr lang="en-US" sz="4000" dirty="0"/>
              <a:t>-Multimer: prediction of complexes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ijdelijke aanduiding voor inhoud 2">
            <a:extLst>
              <a:ext uri="{FF2B5EF4-FFF2-40B4-BE49-F238E27FC236}">
                <a16:creationId xmlns:a16="http://schemas.microsoft.com/office/drawing/2014/main" id="{BFCD1914-1A7D-41D9-AA0D-5B530720AD4B}"/>
              </a:ext>
            </a:extLst>
          </p:cNvPr>
          <p:cNvSpPr>
            <a:spLocks noGrp="1"/>
          </p:cNvSpPr>
          <p:nvPr>
            <p:ph idx="1"/>
          </p:nvPr>
        </p:nvSpPr>
        <p:spPr>
          <a:xfrm>
            <a:off x="646349" y="1473078"/>
            <a:ext cx="7011838" cy="4274256"/>
          </a:xfrm>
        </p:spPr>
        <p:txBody>
          <a:bodyPr/>
          <a:lstStyle/>
          <a:p>
            <a:r>
              <a:rPr lang="en-GB" sz="2000" err="1"/>
              <a:t>AlphaFold</a:t>
            </a:r>
            <a:r>
              <a:rPr lang="en-GB" sz="2000"/>
              <a:t> model trained specifically for multimeric protein complexes</a:t>
            </a:r>
            <a:endParaRPr lang="en-US" sz="2000"/>
          </a:p>
          <a:p>
            <a:r>
              <a:rPr lang="en-US" sz="2000"/>
              <a:t>Works relatively well</a:t>
            </a:r>
          </a:p>
          <a:p>
            <a:pPr lvl="1">
              <a:buFont typeface="Wingdings" panose="05000000000000000000" pitchFamily="2" charset="2"/>
              <a:buChar char="à"/>
            </a:pPr>
            <a:r>
              <a:rPr lang="en-US" sz="1600"/>
              <a:t> Successful prediction of interface in 70% of cases </a:t>
            </a:r>
          </a:p>
          <a:p>
            <a:pPr lvl="1">
              <a:buFont typeface="Wingdings" panose="05000000000000000000" pitchFamily="2" charset="2"/>
              <a:buChar char="à"/>
            </a:pPr>
            <a:r>
              <a:rPr lang="en-US" sz="1600"/>
              <a:t> High accuracy complex model in 26% of cases</a:t>
            </a:r>
          </a:p>
          <a:p>
            <a:pPr marL="457200" lvl="1" indent="0">
              <a:buNone/>
            </a:pPr>
            <a:endParaRPr lang="en-US" sz="2000"/>
          </a:p>
          <a:p>
            <a:r>
              <a:rPr lang="en-US" sz="2000"/>
              <a:t>Higher performance for </a:t>
            </a:r>
            <a:r>
              <a:rPr lang="en-US" sz="2000" b="1"/>
              <a:t>homomeric interfaces </a:t>
            </a:r>
            <a:r>
              <a:rPr lang="en-US" sz="2000"/>
              <a:t>than heteromeric interfaces</a:t>
            </a:r>
          </a:p>
          <a:p>
            <a:pPr lvl="1">
              <a:buFont typeface="Wingdings" panose="05000000000000000000" pitchFamily="2" charset="2"/>
              <a:buChar char="à"/>
            </a:pPr>
            <a:r>
              <a:rPr lang="en-US" sz="1600"/>
              <a:t>Evolutionary information is harder to access for heteromeric assemblies</a:t>
            </a:r>
          </a:p>
          <a:p>
            <a:pPr marL="0" indent="0">
              <a:buNone/>
            </a:pPr>
            <a:endParaRPr lang="en-US" sz="2000"/>
          </a:p>
          <a:p>
            <a:r>
              <a:rPr lang="en-US" sz="2000"/>
              <a:t>Algorithm is (generally) not able to predict binding of </a:t>
            </a:r>
            <a:r>
              <a:rPr lang="en-US" sz="2000" b="1"/>
              <a:t>antibodies/nanobodies</a:t>
            </a:r>
          </a:p>
          <a:p>
            <a:pPr lvl="1">
              <a:buFont typeface="Wingdings" panose="05000000000000000000" pitchFamily="2" charset="2"/>
              <a:buChar char="à"/>
            </a:pPr>
            <a:r>
              <a:rPr lang="en-US" sz="1600">
                <a:sym typeface="Wingdings" panose="05000000000000000000" pitchFamily="2" charset="2"/>
              </a:rPr>
              <a:t>No evolutionary information available</a:t>
            </a: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None/>
            </a:pPr>
            <a:endParaRPr lang="en-US" sz="2400"/>
          </a:p>
          <a:p>
            <a:endParaRPr lang="en-US" sz="2400"/>
          </a:p>
          <a:p>
            <a:endParaRPr lang="en-US" sz="2400">
              <a:sym typeface="Wingdings" panose="05000000000000000000" pitchFamily="2" charset="2"/>
            </a:endParaRPr>
          </a:p>
          <a:p>
            <a:pPr marL="0" indent="0">
              <a:buNone/>
            </a:pPr>
            <a:endParaRPr lang="en-US" sz="2400"/>
          </a:p>
          <a:p>
            <a:pPr marL="0" indent="0">
              <a:buNone/>
            </a:pPr>
            <a:r>
              <a:rPr lang="en-US"/>
              <a:t>	</a:t>
            </a:r>
            <a:endParaRPr lang="en-BE"/>
          </a:p>
        </p:txBody>
      </p:sp>
      <p:sp>
        <p:nvSpPr>
          <p:cNvPr id="22" name="Tekstvak 5">
            <a:extLst>
              <a:ext uri="{FF2B5EF4-FFF2-40B4-BE49-F238E27FC236}">
                <a16:creationId xmlns:a16="http://schemas.microsoft.com/office/drawing/2014/main" id="{26CB1335-C08D-441E-84E7-C2A0D7BC8F84}"/>
              </a:ext>
            </a:extLst>
          </p:cNvPr>
          <p:cNvSpPr txBox="1"/>
          <p:nvPr/>
        </p:nvSpPr>
        <p:spPr>
          <a:xfrm>
            <a:off x="1913549" y="6185098"/>
            <a:ext cx="5102079" cy="523220"/>
          </a:xfrm>
          <a:prstGeom prst="rect">
            <a:avLst/>
          </a:prstGeom>
          <a:noFill/>
        </p:spPr>
        <p:txBody>
          <a:bodyPr wrap="square" rtlCol="0">
            <a:spAutoFit/>
          </a:bodyPr>
          <a:lstStyle/>
          <a:p>
            <a:r>
              <a:rPr lang="en-US" sz="1400" dirty="0"/>
              <a:t>Evans*, O’Neill*, </a:t>
            </a:r>
            <a:r>
              <a:rPr lang="en-US" sz="1400" dirty="0" err="1"/>
              <a:t>Pritzel</a:t>
            </a:r>
            <a:r>
              <a:rPr lang="en-US" sz="1400" dirty="0"/>
              <a:t>*, </a:t>
            </a:r>
            <a:r>
              <a:rPr lang="en-US" sz="1400" dirty="0" err="1"/>
              <a:t>Antropova</a:t>
            </a:r>
            <a:r>
              <a:rPr lang="en-US" sz="1400" dirty="0"/>
              <a:t>* </a:t>
            </a:r>
            <a:r>
              <a:rPr lang="en-US" sz="1400" i="1" dirty="0"/>
              <a:t>et al</a:t>
            </a:r>
            <a:r>
              <a:rPr lang="en-US" sz="1400" dirty="0"/>
              <a:t>., </a:t>
            </a:r>
            <a:r>
              <a:rPr lang="en-US" sz="1400" dirty="0" err="1"/>
              <a:t>BioRxiv</a:t>
            </a:r>
            <a:r>
              <a:rPr lang="en-US" sz="1400" dirty="0"/>
              <a:t>, 2022</a:t>
            </a:r>
          </a:p>
          <a:p>
            <a:r>
              <a:rPr lang="en-GB" sz="1400" dirty="0"/>
              <a:t>https://</a:t>
            </a:r>
            <a:r>
              <a:rPr lang="en-GB" sz="1400" dirty="0" err="1"/>
              <a:t>www.biorxiv.org</a:t>
            </a:r>
            <a:r>
              <a:rPr lang="en-GB" sz="1400" dirty="0"/>
              <a:t>/content/10.1101/2021.10.04.463034v2</a:t>
            </a:r>
            <a:endParaRPr lang="en-BE" sz="1400" dirty="0"/>
          </a:p>
        </p:txBody>
      </p:sp>
      <p:sp>
        <p:nvSpPr>
          <p:cNvPr id="5" name="TextBox 4">
            <a:extLst>
              <a:ext uri="{FF2B5EF4-FFF2-40B4-BE49-F238E27FC236}">
                <a16:creationId xmlns:a16="http://schemas.microsoft.com/office/drawing/2014/main" id="{910B9890-7BC9-4FE4-ABFD-E018576F173E}"/>
              </a:ext>
            </a:extLst>
          </p:cNvPr>
          <p:cNvSpPr txBox="1"/>
          <p:nvPr/>
        </p:nvSpPr>
        <p:spPr>
          <a:xfrm>
            <a:off x="8675094" y="5028392"/>
            <a:ext cx="2110902" cy="923330"/>
          </a:xfrm>
          <a:prstGeom prst="rect">
            <a:avLst/>
          </a:prstGeom>
          <a:noFill/>
        </p:spPr>
        <p:txBody>
          <a:bodyPr wrap="square" rtlCol="0">
            <a:spAutoFit/>
          </a:bodyPr>
          <a:lstStyle/>
          <a:p>
            <a:r>
              <a:rPr lang="en-US" b="1">
                <a:solidFill>
                  <a:srgbClr val="0000E6"/>
                </a:solidFill>
              </a:rPr>
              <a:t>A2</a:t>
            </a:r>
            <a:r>
              <a:rPr lang="en-US" b="1">
                <a:solidFill>
                  <a:srgbClr val="D81012"/>
                </a:solidFill>
              </a:rPr>
              <a:t>B2</a:t>
            </a:r>
            <a:r>
              <a:rPr lang="en-US" b="1">
                <a:solidFill>
                  <a:srgbClr val="A40F75"/>
                </a:solidFill>
              </a:rPr>
              <a:t>C2</a:t>
            </a:r>
            <a:r>
              <a:rPr lang="en-US"/>
              <a:t> </a:t>
            </a:r>
            <a:r>
              <a:rPr lang="en-US" err="1"/>
              <a:t>heteromer</a:t>
            </a:r>
            <a:endParaRPr lang="en-US"/>
          </a:p>
          <a:p>
            <a:endParaRPr lang="en-US"/>
          </a:p>
          <a:p>
            <a:r>
              <a:rPr lang="en-US" b="1">
                <a:solidFill>
                  <a:srgbClr val="00D700"/>
                </a:solidFill>
              </a:rPr>
              <a:t>Ground truth</a:t>
            </a:r>
            <a:endParaRPr lang="en-BE" b="1">
              <a:solidFill>
                <a:srgbClr val="00D700"/>
              </a:solidFill>
            </a:endParaRPr>
          </a:p>
        </p:txBody>
      </p:sp>
      <p:sp>
        <p:nvSpPr>
          <p:cNvPr id="8" name="TextBox 7">
            <a:extLst>
              <a:ext uri="{FF2B5EF4-FFF2-40B4-BE49-F238E27FC236}">
                <a16:creationId xmlns:a16="http://schemas.microsoft.com/office/drawing/2014/main" id="{043F5C7A-5F19-4D0B-804A-6C73CC2479C5}"/>
              </a:ext>
            </a:extLst>
          </p:cNvPr>
          <p:cNvSpPr txBox="1"/>
          <p:nvPr/>
        </p:nvSpPr>
        <p:spPr>
          <a:xfrm>
            <a:off x="11775057" y="6478436"/>
            <a:ext cx="416943" cy="369332"/>
          </a:xfrm>
          <a:prstGeom prst="rect">
            <a:avLst/>
          </a:prstGeom>
          <a:noFill/>
        </p:spPr>
        <p:txBody>
          <a:bodyPr wrap="square" rtlCol="0">
            <a:spAutoFit/>
          </a:bodyPr>
          <a:lstStyle/>
          <a:p>
            <a:r>
              <a:rPr lang="en-US"/>
              <a:t>41</a:t>
            </a:r>
            <a:endParaRPr lang="en-BE"/>
          </a:p>
        </p:txBody>
      </p:sp>
    </p:spTree>
    <p:extLst>
      <p:ext uri="{BB962C8B-B14F-4D97-AF65-F5344CB8AC3E}">
        <p14:creationId xmlns:p14="http://schemas.microsoft.com/office/powerpoint/2010/main" val="1764031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67546" y="-44070"/>
            <a:ext cx="10932269" cy="1325563"/>
          </a:xfrm>
        </p:spPr>
        <p:txBody>
          <a:bodyPr/>
          <a:lstStyle/>
          <a:p>
            <a:pPr marL="0" indent="0">
              <a:buNone/>
            </a:pPr>
            <a:r>
              <a:rPr lang="en-US" sz="4000" err="1"/>
              <a:t>AlphaFold</a:t>
            </a:r>
            <a:r>
              <a:rPr lang="en-US" sz="4000"/>
              <a:t>-Multimer: evaluation metrics</a:t>
            </a:r>
            <a:endParaRPr lang="en-US" sz="4000" b="1"/>
          </a:p>
        </p:txBody>
      </p:sp>
      <p:sp>
        <p:nvSpPr>
          <p:cNvPr id="15" name="Rectangle 14">
            <a:extLst>
              <a:ext uri="{FF2B5EF4-FFF2-40B4-BE49-F238E27FC236}">
                <a16:creationId xmlns:a16="http://schemas.microsoft.com/office/drawing/2014/main" id="{60C32C96-8D9B-4EE2-8EA7-EB46D2C1DA7A}"/>
              </a:ext>
            </a:extLst>
          </p:cNvPr>
          <p:cNvSpPr/>
          <p:nvPr/>
        </p:nvSpPr>
        <p:spPr>
          <a:xfrm>
            <a:off x="1557952" y="4694423"/>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ijdelijke aanduiding voor inhoud 2">
            <a:extLst>
              <a:ext uri="{FF2B5EF4-FFF2-40B4-BE49-F238E27FC236}">
                <a16:creationId xmlns:a16="http://schemas.microsoft.com/office/drawing/2014/main" id="{BFCD1914-1A7D-41D9-AA0D-5B530720AD4B}"/>
              </a:ext>
            </a:extLst>
          </p:cNvPr>
          <p:cNvSpPr>
            <a:spLocks noGrp="1"/>
          </p:cNvSpPr>
          <p:nvPr>
            <p:ph idx="1"/>
          </p:nvPr>
        </p:nvSpPr>
        <p:spPr>
          <a:xfrm>
            <a:off x="867546" y="1015743"/>
            <a:ext cx="10571285" cy="1727796"/>
          </a:xfrm>
          <a:solidFill>
            <a:schemeClr val="bg1"/>
          </a:solidFill>
        </p:spPr>
        <p:txBody>
          <a:bodyPr/>
          <a:lstStyle/>
          <a:p>
            <a:pPr marL="357187" indent="-342900"/>
            <a:r>
              <a:rPr lang="en-US" sz="2400" b="1" err="1"/>
              <a:t>ipTM</a:t>
            </a:r>
            <a:r>
              <a:rPr lang="en-US" sz="2400"/>
              <a:t>: interface </a:t>
            </a:r>
            <a:r>
              <a:rPr lang="en-US" sz="2400" err="1"/>
              <a:t>pTM</a:t>
            </a:r>
            <a:r>
              <a:rPr lang="en-US" sz="2400"/>
              <a:t> </a:t>
            </a:r>
          </a:p>
          <a:p>
            <a:pPr lvl="1"/>
            <a:r>
              <a:rPr lang="en-US" sz="2000"/>
              <a:t>scores the interactions between residues of different chains (protein interface)</a:t>
            </a:r>
            <a:endParaRPr lang="en-GB" sz="2000"/>
          </a:p>
          <a:p>
            <a:pPr lvl="1"/>
            <a:r>
              <a:rPr lang="en-GB" sz="2000"/>
              <a:t>a weighted combination of </a:t>
            </a:r>
            <a:r>
              <a:rPr lang="en-GB" sz="2000" err="1"/>
              <a:t>pTM</a:t>
            </a:r>
            <a:r>
              <a:rPr lang="en-GB" sz="2000"/>
              <a:t> and </a:t>
            </a:r>
            <a:r>
              <a:rPr lang="en-GB" sz="2000" err="1"/>
              <a:t>ipTM</a:t>
            </a:r>
            <a:r>
              <a:rPr lang="en-GB" sz="2000"/>
              <a:t> as our model confidence metric, in order to account for some intra-chain confidence in the model ranking:                                                                 </a:t>
            </a:r>
            <a:r>
              <a:rPr lang="en-GB" sz="2400"/>
              <a:t> </a:t>
            </a:r>
            <a:r>
              <a:rPr lang="en-GB" sz="2000" b="1"/>
              <a:t>model confidence = 0.8 · </a:t>
            </a:r>
            <a:r>
              <a:rPr lang="en-GB" sz="2000" b="1" err="1"/>
              <a:t>ipTM</a:t>
            </a:r>
            <a:r>
              <a:rPr lang="en-GB" sz="2000" b="1"/>
              <a:t> + 0.2 · </a:t>
            </a:r>
            <a:r>
              <a:rPr lang="en-GB" sz="2000" b="1" err="1"/>
              <a:t>pTM</a:t>
            </a:r>
            <a:endParaRPr lang="en-GB" sz="2000" b="1"/>
          </a:p>
          <a:p>
            <a:pPr marL="1473200" indent="-1458913">
              <a:buNone/>
            </a:pPr>
            <a:r>
              <a:rPr lang="en-US" sz="2400"/>
              <a:t> </a:t>
            </a:r>
          </a:p>
          <a:p>
            <a:pPr marL="1473200" indent="-1458913">
              <a:buNone/>
            </a:pPr>
            <a:r>
              <a:rPr lang="en-US" sz="2400"/>
              <a:t>	</a:t>
            </a:r>
          </a:p>
          <a:p>
            <a:endParaRPr lang="en-US" sz="2400"/>
          </a:p>
          <a:p>
            <a:pPr marL="0" indent="0">
              <a:buNone/>
            </a:pPr>
            <a:endParaRPr lang="en-US" sz="2400"/>
          </a:p>
          <a:p>
            <a:pPr marL="0" indent="0">
              <a:buNone/>
            </a:pPr>
            <a:endParaRPr lang="en-US" sz="2400"/>
          </a:p>
          <a:p>
            <a:pPr marL="457200" lvl="1" indent="0">
              <a:buNone/>
            </a:pPr>
            <a:endParaRPr lang="en-US" sz="2000"/>
          </a:p>
          <a:p>
            <a:pPr marL="0" indent="0">
              <a:buNone/>
            </a:pPr>
            <a:endParaRPr lang="en-US" sz="2000"/>
          </a:p>
          <a:p>
            <a:pPr>
              <a:buFontTx/>
              <a:buChar char="-"/>
            </a:pPr>
            <a:endParaRPr lang="en-US" sz="2400"/>
          </a:p>
          <a:p>
            <a:pPr marL="457200" indent="-457200">
              <a:buFont typeface="+mj-lt"/>
              <a:buAutoNum type="arabicPeriod"/>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None/>
            </a:pPr>
            <a:endParaRPr lang="en-US" sz="2400"/>
          </a:p>
          <a:p>
            <a:endParaRPr lang="en-US" sz="2400"/>
          </a:p>
          <a:p>
            <a:endParaRPr lang="en-US" sz="2400">
              <a:sym typeface="Wingdings" panose="05000000000000000000" pitchFamily="2" charset="2"/>
            </a:endParaRPr>
          </a:p>
          <a:p>
            <a:pPr marL="0" indent="0">
              <a:buNone/>
            </a:pPr>
            <a:endParaRPr lang="en-US" sz="2400"/>
          </a:p>
          <a:p>
            <a:pPr marL="0" indent="0">
              <a:buNone/>
            </a:pPr>
            <a:r>
              <a:rPr lang="en-US"/>
              <a:t>	</a:t>
            </a:r>
            <a:endParaRPr lang="en-BE"/>
          </a:p>
        </p:txBody>
      </p:sp>
      <p:pic>
        <p:nvPicPr>
          <p:cNvPr id="4" name="Picture 3">
            <a:extLst>
              <a:ext uri="{FF2B5EF4-FFF2-40B4-BE49-F238E27FC236}">
                <a16:creationId xmlns:a16="http://schemas.microsoft.com/office/drawing/2014/main" id="{1C8E88BE-4DB3-4A91-81CE-6DEA774F1A5B}"/>
              </a:ext>
            </a:extLst>
          </p:cNvPr>
          <p:cNvPicPr>
            <a:picLocks noChangeAspect="1"/>
          </p:cNvPicPr>
          <p:nvPr/>
        </p:nvPicPr>
        <p:blipFill rotWithShape="1">
          <a:blip r:embed="rId3"/>
          <a:srcRect l="79579" t="32668" r="5986" b="33076"/>
          <a:stretch/>
        </p:blipFill>
        <p:spPr>
          <a:xfrm>
            <a:off x="1821580" y="3235199"/>
            <a:ext cx="5810655" cy="2698083"/>
          </a:xfrm>
          <a:prstGeom prst="rect">
            <a:avLst/>
          </a:prstGeom>
        </p:spPr>
      </p:pic>
      <p:sp>
        <p:nvSpPr>
          <p:cNvPr id="7" name="TextBox 6">
            <a:extLst>
              <a:ext uri="{FF2B5EF4-FFF2-40B4-BE49-F238E27FC236}">
                <a16:creationId xmlns:a16="http://schemas.microsoft.com/office/drawing/2014/main" id="{3841E1CF-881E-40E1-9D55-BEBC01269C71}"/>
              </a:ext>
            </a:extLst>
          </p:cNvPr>
          <p:cNvSpPr txBox="1"/>
          <p:nvPr/>
        </p:nvSpPr>
        <p:spPr>
          <a:xfrm>
            <a:off x="5780737" y="3315835"/>
            <a:ext cx="1332690" cy="369332"/>
          </a:xfrm>
          <a:prstGeom prst="rect">
            <a:avLst/>
          </a:prstGeom>
          <a:noFill/>
        </p:spPr>
        <p:txBody>
          <a:bodyPr wrap="square" rtlCol="0">
            <a:spAutoFit/>
          </a:bodyPr>
          <a:lstStyle/>
          <a:p>
            <a:r>
              <a:rPr lang="en-US" b="1"/>
              <a:t>PAE plot</a:t>
            </a:r>
            <a:endParaRPr lang="en-BE" b="1"/>
          </a:p>
        </p:txBody>
      </p:sp>
      <p:sp>
        <p:nvSpPr>
          <p:cNvPr id="3" name="Rectangle 2">
            <a:extLst>
              <a:ext uri="{FF2B5EF4-FFF2-40B4-BE49-F238E27FC236}">
                <a16:creationId xmlns:a16="http://schemas.microsoft.com/office/drawing/2014/main" id="{7A1446F7-94CF-48A9-BEE5-5CDA7C6062A4}"/>
              </a:ext>
            </a:extLst>
          </p:cNvPr>
          <p:cNvSpPr/>
          <p:nvPr/>
        </p:nvSpPr>
        <p:spPr>
          <a:xfrm>
            <a:off x="5401358" y="3734317"/>
            <a:ext cx="1040860" cy="999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6F65B6BA-8A7D-4E68-99C4-BE4540C9150A}"/>
              </a:ext>
            </a:extLst>
          </p:cNvPr>
          <p:cNvSpPr/>
          <p:nvPr/>
        </p:nvSpPr>
        <p:spPr>
          <a:xfrm>
            <a:off x="6477886" y="4802947"/>
            <a:ext cx="645269" cy="660535"/>
          </a:xfrm>
          <a:prstGeom prst="rect">
            <a:avLst/>
          </a:prstGeom>
          <a:noFill/>
          <a:ln w="28575">
            <a:solidFill>
              <a:srgbClr val="0000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4">
            <a:extLst>
              <a:ext uri="{FF2B5EF4-FFF2-40B4-BE49-F238E27FC236}">
                <a16:creationId xmlns:a16="http://schemas.microsoft.com/office/drawing/2014/main" id="{B69F1250-C947-4C66-9AF1-8BE06C1B0FF0}"/>
              </a:ext>
            </a:extLst>
          </p:cNvPr>
          <p:cNvSpPr/>
          <p:nvPr/>
        </p:nvSpPr>
        <p:spPr>
          <a:xfrm>
            <a:off x="5401358" y="4774095"/>
            <a:ext cx="1040860" cy="689388"/>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9" name="Straight Connector 8">
            <a:extLst>
              <a:ext uri="{FF2B5EF4-FFF2-40B4-BE49-F238E27FC236}">
                <a16:creationId xmlns:a16="http://schemas.microsoft.com/office/drawing/2014/main" id="{5B944336-2FE8-4453-897B-07A541200192}"/>
              </a:ext>
            </a:extLst>
          </p:cNvPr>
          <p:cNvCxnSpPr/>
          <p:nvPr/>
        </p:nvCxnSpPr>
        <p:spPr>
          <a:xfrm flipH="1" flipV="1">
            <a:off x="5401358" y="3326656"/>
            <a:ext cx="145915" cy="4196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41D2B7-47F2-464C-AD65-96BF6AA0EC00}"/>
              </a:ext>
            </a:extLst>
          </p:cNvPr>
          <p:cNvSpPr txBox="1"/>
          <p:nvPr/>
        </p:nvSpPr>
        <p:spPr>
          <a:xfrm>
            <a:off x="4944157" y="2976780"/>
            <a:ext cx="1060315" cy="369332"/>
          </a:xfrm>
          <a:prstGeom prst="rect">
            <a:avLst/>
          </a:prstGeom>
          <a:noFill/>
        </p:spPr>
        <p:txBody>
          <a:bodyPr wrap="square" rtlCol="0">
            <a:spAutoFit/>
          </a:bodyPr>
          <a:lstStyle/>
          <a:p>
            <a:r>
              <a:rPr lang="en-US" b="1">
                <a:solidFill>
                  <a:srgbClr val="FF0000"/>
                </a:solidFill>
              </a:rPr>
              <a:t>chain A</a:t>
            </a:r>
            <a:endParaRPr lang="en-BE"/>
          </a:p>
        </p:txBody>
      </p:sp>
      <p:sp>
        <p:nvSpPr>
          <p:cNvPr id="16" name="TextBox 15">
            <a:extLst>
              <a:ext uri="{FF2B5EF4-FFF2-40B4-BE49-F238E27FC236}">
                <a16:creationId xmlns:a16="http://schemas.microsoft.com/office/drawing/2014/main" id="{45B15BC1-F4E9-4625-9928-5D5A75EAF45F}"/>
              </a:ext>
            </a:extLst>
          </p:cNvPr>
          <p:cNvSpPr txBox="1"/>
          <p:nvPr/>
        </p:nvSpPr>
        <p:spPr>
          <a:xfrm>
            <a:off x="6263877" y="5851688"/>
            <a:ext cx="1060315" cy="369332"/>
          </a:xfrm>
          <a:prstGeom prst="rect">
            <a:avLst/>
          </a:prstGeom>
          <a:noFill/>
        </p:spPr>
        <p:txBody>
          <a:bodyPr wrap="square" rtlCol="0">
            <a:spAutoFit/>
          </a:bodyPr>
          <a:lstStyle/>
          <a:p>
            <a:r>
              <a:rPr lang="en-US" b="1">
                <a:solidFill>
                  <a:srgbClr val="0000E6"/>
                </a:solidFill>
              </a:rPr>
              <a:t>chain B</a:t>
            </a:r>
            <a:endParaRPr lang="en-BE"/>
          </a:p>
        </p:txBody>
      </p:sp>
      <p:cxnSp>
        <p:nvCxnSpPr>
          <p:cNvPr id="17" name="Straight Connector 16">
            <a:extLst>
              <a:ext uri="{FF2B5EF4-FFF2-40B4-BE49-F238E27FC236}">
                <a16:creationId xmlns:a16="http://schemas.microsoft.com/office/drawing/2014/main" id="{2832A4D9-1D04-44DB-8753-487EC9E9996D}"/>
              </a:ext>
            </a:extLst>
          </p:cNvPr>
          <p:cNvCxnSpPr/>
          <p:nvPr/>
        </p:nvCxnSpPr>
        <p:spPr>
          <a:xfrm flipH="1" flipV="1">
            <a:off x="6612451" y="5463482"/>
            <a:ext cx="145915" cy="419691"/>
          </a:xfrm>
          <a:prstGeom prst="line">
            <a:avLst/>
          </a:prstGeom>
          <a:ln w="28575">
            <a:solidFill>
              <a:srgbClr val="0000E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B14D09-2F68-4C07-B8E1-6617430766BF}"/>
              </a:ext>
            </a:extLst>
          </p:cNvPr>
          <p:cNvCxnSpPr>
            <a:cxnSpLocks/>
          </p:cNvCxnSpPr>
          <p:nvPr/>
        </p:nvCxnSpPr>
        <p:spPr>
          <a:xfrm flipH="1" flipV="1">
            <a:off x="5514847" y="5447740"/>
            <a:ext cx="183204" cy="81342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5086A3-1F38-499B-9D45-809ED6A1EA11}"/>
              </a:ext>
            </a:extLst>
          </p:cNvPr>
          <p:cNvSpPr txBox="1"/>
          <p:nvPr/>
        </p:nvSpPr>
        <p:spPr>
          <a:xfrm>
            <a:off x="5041434" y="6261166"/>
            <a:ext cx="1595336" cy="369332"/>
          </a:xfrm>
          <a:prstGeom prst="rect">
            <a:avLst/>
          </a:prstGeom>
          <a:noFill/>
          <a:ln>
            <a:noFill/>
          </a:ln>
        </p:spPr>
        <p:txBody>
          <a:bodyPr wrap="square" rtlCol="0">
            <a:spAutoFit/>
          </a:bodyPr>
          <a:lstStyle/>
          <a:p>
            <a:r>
              <a:rPr lang="en-US" b="1">
                <a:solidFill>
                  <a:srgbClr val="FF0000"/>
                </a:solidFill>
              </a:rPr>
              <a:t>A</a:t>
            </a:r>
            <a:r>
              <a:rPr lang="en-US" b="1"/>
              <a:t>-</a:t>
            </a:r>
            <a:r>
              <a:rPr lang="en-US" b="1">
                <a:solidFill>
                  <a:srgbClr val="0000E6"/>
                </a:solidFill>
              </a:rPr>
              <a:t>B</a:t>
            </a:r>
            <a:r>
              <a:rPr lang="en-US" b="1">
                <a:solidFill>
                  <a:srgbClr val="FF0000"/>
                </a:solidFill>
              </a:rPr>
              <a:t> </a:t>
            </a:r>
            <a:r>
              <a:rPr lang="en-US" b="1"/>
              <a:t>interface</a:t>
            </a:r>
            <a:endParaRPr lang="en-BE"/>
          </a:p>
        </p:txBody>
      </p:sp>
      <p:sp>
        <p:nvSpPr>
          <p:cNvPr id="23" name="Rectangle 22">
            <a:extLst>
              <a:ext uri="{FF2B5EF4-FFF2-40B4-BE49-F238E27FC236}">
                <a16:creationId xmlns:a16="http://schemas.microsoft.com/office/drawing/2014/main" id="{0D66DCF1-A36A-49DC-A47E-6707C54E7DCA}"/>
              </a:ext>
            </a:extLst>
          </p:cNvPr>
          <p:cNvSpPr/>
          <p:nvPr/>
        </p:nvSpPr>
        <p:spPr>
          <a:xfrm>
            <a:off x="6468158" y="3753635"/>
            <a:ext cx="651753" cy="102045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875CDD9-601E-45F5-B43A-2523EB8B9D84}"/>
              </a:ext>
            </a:extLst>
          </p:cNvPr>
          <p:cNvSpPr txBox="1"/>
          <p:nvPr/>
        </p:nvSpPr>
        <p:spPr>
          <a:xfrm>
            <a:off x="11775057" y="6788144"/>
            <a:ext cx="521446" cy="369332"/>
          </a:xfrm>
          <a:prstGeom prst="rect">
            <a:avLst/>
          </a:prstGeom>
          <a:noFill/>
        </p:spPr>
        <p:txBody>
          <a:bodyPr wrap="square" rtlCol="0">
            <a:spAutoFit/>
          </a:bodyPr>
          <a:lstStyle/>
          <a:p>
            <a:r>
              <a:rPr lang="en-US"/>
              <a:t>42</a:t>
            </a:r>
            <a:endParaRPr lang="en-BE"/>
          </a:p>
        </p:txBody>
      </p:sp>
      <p:sp>
        <p:nvSpPr>
          <p:cNvPr id="8" name="TextBox 7">
            <a:extLst>
              <a:ext uri="{FF2B5EF4-FFF2-40B4-BE49-F238E27FC236}">
                <a16:creationId xmlns:a16="http://schemas.microsoft.com/office/drawing/2014/main" id="{9E52E3F0-D33B-4F38-9838-516BA0952A42}"/>
              </a:ext>
            </a:extLst>
          </p:cNvPr>
          <p:cNvSpPr txBox="1"/>
          <p:nvPr/>
        </p:nvSpPr>
        <p:spPr>
          <a:xfrm>
            <a:off x="7285922" y="3774425"/>
            <a:ext cx="4894696" cy="3570208"/>
          </a:xfrm>
          <a:prstGeom prst="rect">
            <a:avLst/>
          </a:prstGeom>
          <a:noFill/>
        </p:spPr>
        <p:txBody>
          <a:bodyPr wrap="square" rtlCol="0">
            <a:spAutoFit/>
          </a:bodyPr>
          <a:lstStyle/>
          <a:p>
            <a:pPr marL="742950" lvl="1" indent="-285750">
              <a:buClr>
                <a:schemeClr val="accent5"/>
              </a:buClr>
              <a:buFont typeface="Wingdings" panose="05000000000000000000" pitchFamily="2" charset="2"/>
              <a:buChar char="à"/>
            </a:pPr>
            <a:r>
              <a:rPr lang="en-US" sz="1600">
                <a:sym typeface="Wingdings" panose="05000000000000000000" pitchFamily="2" charset="2"/>
              </a:rPr>
              <a:t>Predicted aligned error (PAE) shows the predicted error between all pairs of residues</a:t>
            </a: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r>
              <a:rPr lang="en-US" sz="1600">
                <a:sym typeface="Wingdings" panose="05000000000000000000" pitchFamily="2" charset="2"/>
              </a:rPr>
              <a:t>Plot shows accurate predictions for the individual domains, but an inaccurate  geometry of the predicted complex</a:t>
            </a:r>
          </a:p>
          <a:p>
            <a:pPr lvl="1">
              <a:buClr>
                <a:schemeClr val="accent5"/>
              </a:buClr>
              <a:buFont typeface="Wingdings" panose="05000000000000000000" pitchFamily="2" charset="2"/>
              <a:buChar char="à"/>
            </a:pPr>
            <a:endParaRPr lang="en-US" sz="1600">
              <a:sym typeface="Wingdings" panose="05000000000000000000" pitchFamily="2" charset="2"/>
            </a:endParaRPr>
          </a:p>
          <a:p>
            <a:pPr lvl="1">
              <a:buFont typeface="Wingdings" panose="05000000000000000000" pitchFamily="2" charset="2"/>
              <a:buChar char="à"/>
            </a:pPr>
            <a:endParaRPr lang="en-US" sz="1600">
              <a:sym typeface="Wingdings" panose="05000000000000000000" pitchFamily="2" charset="2"/>
            </a:endParaRPr>
          </a:p>
          <a:p>
            <a:pPr lvl="1"/>
            <a:endParaRPr lang="en-US" sz="1600">
              <a:sym typeface="Wingdings" panose="05000000000000000000" pitchFamily="2" charset="2"/>
            </a:endParaRPr>
          </a:p>
          <a:p>
            <a:pPr lvl="1"/>
            <a:endParaRPr lang="en-US" sz="1600">
              <a:sym typeface="Wingdings" panose="05000000000000000000" pitchFamily="2" charset="2"/>
            </a:endParaRPr>
          </a:p>
          <a:p>
            <a:pPr lvl="1"/>
            <a:endParaRPr lang="en-US" sz="1600">
              <a:sym typeface="Wingdings" panose="05000000000000000000" pitchFamily="2" charset="2"/>
            </a:endParaRPr>
          </a:p>
          <a:p>
            <a:endParaRPr lang="en-BE"/>
          </a:p>
        </p:txBody>
      </p:sp>
      <p:sp>
        <p:nvSpPr>
          <p:cNvPr id="22" name="Tijdelijke aanduiding voor inhoud 2">
            <a:extLst>
              <a:ext uri="{FF2B5EF4-FFF2-40B4-BE49-F238E27FC236}">
                <a16:creationId xmlns:a16="http://schemas.microsoft.com/office/drawing/2014/main" id="{6F5AB622-7CEA-B962-C99D-F9383FCF11E8}"/>
              </a:ext>
            </a:extLst>
          </p:cNvPr>
          <p:cNvSpPr txBox="1">
            <a:spLocks/>
          </p:cNvSpPr>
          <p:nvPr/>
        </p:nvSpPr>
        <p:spPr>
          <a:xfrm>
            <a:off x="867546" y="3021035"/>
            <a:ext cx="1890254" cy="4617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681E"/>
              </a:buClr>
              <a:buFont typeface="Arial" panose="020B0604020202020204" pitchFamily="34" charset="0"/>
              <a:buChar char="•"/>
              <a:defRPr sz="2800" kern="1200">
                <a:solidFill>
                  <a:srgbClr val="1B2944"/>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Clr>
                <a:srgbClr val="7C7C7C"/>
              </a:buClr>
              <a:buFontTx/>
              <a:buBlip>
                <a:blip r:embed="rId4"/>
              </a:buBlip>
              <a:defRPr sz="2400" kern="1200">
                <a:solidFill>
                  <a:srgbClr val="1B2944"/>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Clr>
                <a:srgbClr val="7C7C7C"/>
              </a:buClr>
              <a:buFont typeface="Arial" panose="020B0604020202020204" pitchFamily="34" charset="0"/>
              <a:buChar char="•"/>
              <a:defRPr sz="2000" kern="1200">
                <a:solidFill>
                  <a:srgbClr val="1B2944"/>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Clr>
                <a:srgbClr val="7C7C7C"/>
              </a:buClr>
              <a:buFont typeface="Arial" panose="020B0604020202020204" pitchFamily="34" charset="0"/>
              <a:buChar char="•"/>
              <a:defRPr sz="1800" kern="1200">
                <a:solidFill>
                  <a:srgbClr val="1B2944"/>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Clr>
                <a:srgbClr val="7C7C7C"/>
              </a:buClr>
              <a:buFont typeface="Arial" panose="020B0604020202020204" pitchFamily="34" charset="0"/>
              <a:buChar char="•"/>
              <a:defRPr sz="1800" kern="1200">
                <a:solidFill>
                  <a:srgbClr val="1B2944"/>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 PAE plot</a:t>
            </a:r>
            <a:r>
              <a:rPr lang="en-US" sz="2400"/>
              <a:t>	</a:t>
            </a:r>
          </a:p>
          <a:p>
            <a:endParaRPr lang="en-US" sz="2400"/>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a:p>
            <a:pPr marL="457200" lvl="1" indent="0">
              <a:buFontTx/>
              <a:buNone/>
            </a:pPr>
            <a:endParaRPr lang="en-US" sz="2000"/>
          </a:p>
          <a:p>
            <a:pPr marL="0" indent="0">
              <a:buFont typeface="Arial" panose="020B0604020202020204" pitchFamily="34" charset="0"/>
              <a:buNone/>
            </a:pPr>
            <a:endParaRPr lang="en-US" sz="2000"/>
          </a:p>
          <a:p>
            <a:pPr>
              <a:buFontTx/>
              <a:buChar char="-"/>
            </a:pPr>
            <a:endParaRPr lang="en-US" sz="2400"/>
          </a:p>
          <a:p>
            <a:pPr marL="457200" indent="-457200">
              <a:buFont typeface="+mj-lt"/>
              <a:buAutoNum type="arabicPeriod"/>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Font typeface="Arial" panose="020B0604020202020204" pitchFamily="34" charset="0"/>
              <a:buNone/>
            </a:pPr>
            <a:endParaRPr lang="en-US" sz="2400"/>
          </a:p>
          <a:p>
            <a:endParaRPr lang="en-US" sz="2400"/>
          </a:p>
          <a:p>
            <a:endParaRPr lang="en-US" sz="2400">
              <a:sym typeface="Wingdings" panose="05000000000000000000" pitchFamily="2" charset="2"/>
            </a:endParaRPr>
          </a:p>
          <a:p>
            <a:pPr marL="0" indent="0">
              <a:buFont typeface="Arial" panose="020B0604020202020204" pitchFamily="34" charset="0"/>
              <a:buNone/>
            </a:pPr>
            <a:endParaRPr lang="en-US" sz="2400"/>
          </a:p>
          <a:p>
            <a:pPr marL="0" indent="0">
              <a:buFont typeface="Arial" panose="020B0604020202020204" pitchFamily="34" charset="0"/>
              <a:buNone/>
            </a:pPr>
            <a:r>
              <a:rPr lang="en-US"/>
              <a:t>	</a:t>
            </a:r>
            <a:endParaRPr lang="en-BE"/>
          </a:p>
        </p:txBody>
      </p:sp>
      <p:sp>
        <p:nvSpPr>
          <p:cNvPr id="12" name="Rectangle 11">
            <a:extLst>
              <a:ext uri="{FF2B5EF4-FFF2-40B4-BE49-F238E27FC236}">
                <a16:creationId xmlns:a16="http://schemas.microsoft.com/office/drawing/2014/main" id="{62F686AF-14EE-9F1D-CA49-AF104DB6C249}"/>
              </a:ext>
            </a:extLst>
          </p:cNvPr>
          <p:cNvSpPr/>
          <p:nvPr/>
        </p:nvSpPr>
        <p:spPr>
          <a:xfrm>
            <a:off x="1433833" y="5883180"/>
            <a:ext cx="1489587" cy="734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C3F754CF-C2CF-46D4-9045-8142B6C2607A}"/>
              </a:ext>
            </a:extLst>
          </p:cNvPr>
          <p:cNvSpPr txBox="1"/>
          <p:nvPr/>
        </p:nvSpPr>
        <p:spPr>
          <a:xfrm>
            <a:off x="2186366" y="5897928"/>
            <a:ext cx="3142035" cy="646331"/>
          </a:xfrm>
          <a:prstGeom prst="rect">
            <a:avLst/>
          </a:prstGeom>
          <a:noFill/>
        </p:spPr>
        <p:txBody>
          <a:bodyPr wrap="square" rtlCol="0">
            <a:spAutoFit/>
          </a:bodyPr>
          <a:lstStyle/>
          <a:p>
            <a:r>
              <a:rPr lang="en-US" b="1">
                <a:solidFill>
                  <a:srgbClr val="FF0000"/>
                </a:solidFill>
              </a:rPr>
              <a:t>chain A</a:t>
            </a:r>
            <a:r>
              <a:rPr lang="en-US"/>
              <a:t>: residues 1-380</a:t>
            </a:r>
          </a:p>
          <a:p>
            <a:r>
              <a:rPr lang="en-US" b="1">
                <a:solidFill>
                  <a:srgbClr val="0000E6"/>
                </a:solidFill>
              </a:rPr>
              <a:t>chain B</a:t>
            </a:r>
            <a:r>
              <a:rPr lang="en-US"/>
              <a:t>: residues 381-620</a:t>
            </a:r>
            <a:endParaRPr lang="en-BE"/>
          </a:p>
        </p:txBody>
      </p:sp>
      <p:sp>
        <p:nvSpPr>
          <p:cNvPr id="24" name="Tekstvak 5">
            <a:extLst>
              <a:ext uri="{FF2B5EF4-FFF2-40B4-BE49-F238E27FC236}">
                <a16:creationId xmlns:a16="http://schemas.microsoft.com/office/drawing/2014/main" id="{9CD27012-F718-410C-84C1-3249E8A7674C}"/>
              </a:ext>
            </a:extLst>
          </p:cNvPr>
          <p:cNvSpPr txBox="1"/>
          <p:nvPr/>
        </p:nvSpPr>
        <p:spPr>
          <a:xfrm>
            <a:off x="7353911" y="2505284"/>
            <a:ext cx="5102079" cy="307777"/>
          </a:xfrm>
          <a:prstGeom prst="rect">
            <a:avLst/>
          </a:prstGeom>
          <a:noFill/>
        </p:spPr>
        <p:txBody>
          <a:bodyPr wrap="square" rtlCol="0">
            <a:spAutoFit/>
          </a:bodyPr>
          <a:lstStyle/>
          <a:p>
            <a:r>
              <a:rPr lang="en-US" sz="1400"/>
              <a:t>Evans*, O’Neill*, </a:t>
            </a:r>
            <a:r>
              <a:rPr lang="en-US" sz="1400" err="1"/>
              <a:t>Pritzel</a:t>
            </a:r>
            <a:r>
              <a:rPr lang="en-US" sz="1400"/>
              <a:t>*, </a:t>
            </a:r>
            <a:r>
              <a:rPr lang="en-US" sz="1400" err="1"/>
              <a:t>Antropova</a:t>
            </a:r>
            <a:r>
              <a:rPr lang="en-US" sz="1400"/>
              <a:t>* </a:t>
            </a:r>
            <a:r>
              <a:rPr lang="en-US" sz="1400" i="1"/>
              <a:t>et al</a:t>
            </a:r>
            <a:r>
              <a:rPr lang="en-US" sz="1400"/>
              <a:t>., </a:t>
            </a:r>
            <a:r>
              <a:rPr lang="en-US" sz="1400" err="1"/>
              <a:t>BioRxiv</a:t>
            </a:r>
            <a:r>
              <a:rPr lang="en-US" sz="1400"/>
              <a:t>, 2022</a:t>
            </a:r>
            <a:endParaRPr lang="en-BE" sz="1400"/>
          </a:p>
        </p:txBody>
      </p:sp>
    </p:spTree>
    <p:extLst>
      <p:ext uri="{BB962C8B-B14F-4D97-AF65-F5344CB8AC3E}">
        <p14:creationId xmlns:p14="http://schemas.microsoft.com/office/powerpoint/2010/main" val="74390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5" grpId="0" animBg="1"/>
      <p:bldP spid="11" grpId="0"/>
      <p:bldP spid="16" grpId="0"/>
      <p:bldP spid="19" grpId="0"/>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B7A4-D58B-8825-063A-73B599D59796}"/>
              </a:ext>
            </a:extLst>
          </p:cNvPr>
          <p:cNvSpPr>
            <a:spLocks noGrp="1"/>
          </p:cNvSpPr>
          <p:nvPr>
            <p:ph type="title"/>
          </p:nvPr>
        </p:nvSpPr>
        <p:spPr>
          <a:xfrm>
            <a:off x="637478" y="159384"/>
            <a:ext cx="10515600" cy="1325563"/>
          </a:xfrm>
        </p:spPr>
        <p:txBody>
          <a:bodyPr/>
          <a:lstStyle/>
          <a:p>
            <a:r>
              <a:rPr lang="en-US" sz="4400" dirty="0" err="1"/>
              <a:t>AlphaPulldown</a:t>
            </a:r>
            <a:r>
              <a:rPr lang="en-US" sz="4400" dirty="0"/>
              <a:t> specific evaluation metrics</a:t>
            </a:r>
            <a:endParaRPr lang="en-BE" dirty="0"/>
          </a:p>
        </p:txBody>
      </p:sp>
      <p:sp>
        <p:nvSpPr>
          <p:cNvPr id="3" name="Content Placeholder 2">
            <a:extLst>
              <a:ext uri="{FF2B5EF4-FFF2-40B4-BE49-F238E27FC236}">
                <a16:creationId xmlns:a16="http://schemas.microsoft.com/office/drawing/2014/main" id="{C6618E95-BE1D-B3E7-6B07-E37945792875}"/>
              </a:ext>
            </a:extLst>
          </p:cNvPr>
          <p:cNvSpPr>
            <a:spLocks noGrp="1"/>
          </p:cNvSpPr>
          <p:nvPr>
            <p:ph idx="1"/>
          </p:nvPr>
        </p:nvSpPr>
        <p:spPr>
          <a:xfrm>
            <a:off x="637478" y="1484947"/>
            <a:ext cx="11023944" cy="4577186"/>
          </a:xfrm>
        </p:spPr>
        <p:txBody>
          <a:bodyPr/>
          <a:lstStyle/>
          <a:p>
            <a:r>
              <a:rPr lang="en-US" sz="1800" dirty="0" err="1"/>
              <a:t>AlphaPulldown</a:t>
            </a:r>
            <a:r>
              <a:rPr lang="en-US" sz="1800" dirty="0"/>
              <a:t> --&gt; </a:t>
            </a:r>
            <a:r>
              <a:rPr lang="en-GB" sz="1800" dirty="0"/>
              <a:t>d</a:t>
            </a:r>
            <a:r>
              <a:rPr lang="en-GB" sz="1800" dirty="0">
                <a:effectLst/>
              </a:rPr>
              <a:t>eveloped by the Jan Kosinski lab @ EMBL, Hamburg</a:t>
            </a:r>
          </a:p>
          <a:p>
            <a:r>
              <a:rPr lang="en-GB" sz="1800" dirty="0">
                <a:effectLst/>
              </a:rPr>
              <a:t>Python package that </a:t>
            </a:r>
            <a:r>
              <a:rPr lang="en-GB" sz="1800" dirty="0" err="1">
                <a:effectLst/>
              </a:rPr>
              <a:t>streamlimes</a:t>
            </a:r>
            <a:r>
              <a:rPr lang="en-GB" sz="1800" dirty="0">
                <a:effectLst/>
              </a:rPr>
              <a:t> the large-scale screening of protein–protein interactions (PPIs) </a:t>
            </a:r>
          </a:p>
          <a:p>
            <a:r>
              <a:rPr lang="en-GB" sz="1800" dirty="0">
                <a:effectLst/>
              </a:rPr>
              <a:t>Adaptation of </a:t>
            </a:r>
            <a:r>
              <a:rPr lang="en-GB" sz="1800" dirty="0" err="1">
                <a:effectLst/>
              </a:rPr>
              <a:t>AlphaFold</a:t>
            </a:r>
            <a:r>
              <a:rPr lang="en-GB" sz="1800" dirty="0">
                <a:effectLst/>
              </a:rPr>
              <a:t> multimer that reduces the computing time by separating CPU- and GPU-based calculations</a:t>
            </a:r>
          </a:p>
          <a:p>
            <a:r>
              <a:rPr lang="en-GB" sz="1800" dirty="0">
                <a:effectLst/>
              </a:rPr>
              <a:t>Provides a unique analysis pipeline that assesses the predicted interfaces with multiple scores and generates a CSV file or </a:t>
            </a:r>
            <a:r>
              <a:rPr lang="en-GB" sz="1800" dirty="0" err="1">
                <a:effectLst/>
              </a:rPr>
              <a:t>Jupyter</a:t>
            </a:r>
            <a:r>
              <a:rPr lang="en-GB" sz="1800" dirty="0">
                <a:effectLst/>
              </a:rPr>
              <a:t> notebook for more interactive analysis:</a:t>
            </a:r>
          </a:p>
          <a:p>
            <a:pPr lvl="1"/>
            <a:r>
              <a:rPr lang="en-GB" sz="1800" b="1" dirty="0">
                <a:solidFill>
                  <a:srgbClr val="000000"/>
                </a:solidFill>
              </a:rPr>
              <a:t>Average i</a:t>
            </a:r>
            <a:r>
              <a:rPr lang="en-GB" sz="1800" b="1" i="0" u="none" strike="noStrike" dirty="0">
                <a:solidFill>
                  <a:srgbClr val="000000"/>
                </a:solidFill>
                <a:effectLst/>
              </a:rPr>
              <a:t>nterface PAE, </a:t>
            </a:r>
            <a:r>
              <a:rPr lang="en-GB" sz="1800" b="0" i="0" u="none" strike="noStrike" dirty="0">
                <a:solidFill>
                  <a:srgbClr val="000000"/>
                </a:solidFill>
                <a:effectLst/>
              </a:rPr>
              <a:t>averaged PAE of cross-interface residue pairs within distance cut-off</a:t>
            </a:r>
            <a:endParaRPr lang="en-GB" sz="1800" b="1" i="0" u="none" strike="noStrike" dirty="0">
              <a:solidFill>
                <a:srgbClr val="000000"/>
              </a:solidFill>
              <a:effectLst/>
            </a:endParaRPr>
          </a:p>
          <a:p>
            <a:pPr lvl="1"/>
            <a:r>
              <a:rPr lang="en-GB" sz="1800" b="1" i="0" u="none" strike="noStrike" dirty="0">
                <a:solidFill>
                  <a:srgbClr val="000000"/>
                </a:solidFill>
                <a:effectLst/>
              </a:rPr>
              <a:t>Average interface </a:t>
            </a:r>
            <a:r>
              <a:rPr lang="en-GB" sz="1800" b="1" i="0" u="none" strike="noStrike" dirty="0" err="1">
                <a:solidFill>
                  <a:srgbClr val="000000"/>
                </a:solidFill>
                <a:effectLst/>
              </a:rPr>
              <a:t>pLDDT</a:t>
            </a:r>
            <a:r>
              <a:rPr lang="en-GB" sz="1800" b="0" i="0" u="none" strike="noStrike" dirty="0">
                <a:solidFill>
                  <a:srgbClr val="000000"/>
                </a:solidFill>
                <a:effectLst/>
              </a:rPr>
              <a:t>, averaged the per-residue </a:t>
            </a:r>
            <a:r>
              <a:rPr lang="en-GB" sz="1800" b="0" i="0" u="none" strike="noStrike" dirty="0" err="1">
                <a:solidFill>
                  <a:srgbClr val="000000"/>
                </a:solidFill>
                <a:effectLst/>
              </a:rPr>
              <a:t>pLDDT</a:t>
            </a:r>
            <a:r>
              <a:rPr lang="en-GB" sz="1800" b="0" i="0" u="none" strike="noStrike" dirty="0">
                <a:solidFill>
                  <a:srgbClr val="000000"/>
                </a:solidFill>
                <a:effectLst/>
              </a:rPr>
              <a:t> of interface residues within distance cut-off</a:t>
            </a:r>
            <a:endParaRPr lang="en-GB" sz="1800" b="1" dirty="0">
              <a:effectLst/>
            </a:endParaRPr>
          </a:p>
          <a:p>
            <a:pPr lvl="1"/>
            <a:r>
              <a:rPr lang="en-GB" sz="1800" b="1" dirty="0" err="1">
                <a:effectLst/>
              </a:rPr>
              <a:t>pDockQ</a:t>
            </a:r>
            <a:r>
              <a:rPr lang="en-GB" sz="1800" dirty="0">
                <a:effectLst/>
              </a:rPr>
              <a:t> (for dimers) or </a:t>
            </a:r>
            <a:r>
              <a:rPr lang="en-GB" sz="1800" b="1" dirty="0" err="1">
                <a:effectLst/>
              </a:rPr>
              <a:t>mpDockQ</a:t>
            </a:r>
            <a:r>
              <a:rPr lang="en-GB" sz="1800" dirty="0">
                <a:effectLst/>
              </a:rPr>
              <a:t> (for multimers): </a:t>
            </a:r>
            <a:r>
              <a:rPr lang="en-GB" sz="1800" b="0" i="0" u="none" strike="noStrike" dirty="0">
                <a:solidFill>
                  <a:srgbClr val="222222"/>
                </a:solidFill>
                <a:effectLst/>
              </a:rPr>
              <a:t>predicted </a:t>
            </a:r>
            <a:r>
              <a:rPr lang="en-GB" sz="1800" b="0" i="0" u="none" strike="noStrike" dirty="0" err="1">
                <a:solidFill>
                  <a:srgbClr val="222222"/>
                </a:solidFill>
                <a:effectLst/>
              </a:rPr>
              <a:t>DockQ</a:t>
            </a:r>
            <a:r>
              <a:rPr lang="en-GB" sz="1800" b="0" i="0" u="none" strike="noStrike" dirty="0">
                <a:solidFill>
                  <a:srgbClr val="222222"/>
                </a:solidFill>
                <a:effectLst/>
              </a:rPr>
              <a:t> score</a:t>
            </a:r>
            <a:r>
              <a:rPr lang="en-GB" sz="1800" b="0" i="0" u="none" strike="noStrike" dirty="0">
                <a:solidFill>
                  <a:srgbClr val="202020"/>
                </a:solidFill>
                <a:effectLst/>
              </a:rPr>
              <a:t>, a continuous protein-protein docking model quality measure (between 0 and 1)  (Bryant </a:t>
            </a:r>
            <a:r>
              <a:rPr lang="en-GB" sz="1800" b="0" i="1" u="none" strike="noStrike" dirty="0">
                <a:solidFill>
                  <a:srgbClr val="202020"/>
                </a:solidFill>
                <a:effectLst/>
              </a:rPr>
              <a:t>et al</a:t>
            </a:r>
            <a:r>
              <a:rPr lang="en-GB" sz="1800" b="0" i="0" u="none" strike="noStrike" dirty="0">
                <a:solidFill>
                  <a:srgbClr val="202020"/>
                </a:solidFill>
                <a:effectLst/>
              </a:rPr>
              <a:t>., Nat. Comm., 2022)</a:t>
            </a:r>
            <a:endParaRPr lang="en-GB" sz="1800" dirty="0"/>
          </a:p>
          <a:p>
            <a:pPr lvl="1"/>
            <a:r>
              <a:rPr lang="en-GB" sz="1800" dirty="0">
                <a:effectLst/>
              </a:rPr>
              <a:t>protein interface-score (</a:t>
            </a:r>
            <a:r>
              <a:rPr lang="en-GB" sz="1800" b="1" dirty="0">
                <a:effectLst/>
              </a:rPr>
              <a:t>PI-score</a:t>
            </a:r>
            <a:r>
              <a:rPr lang="en-GB" sz="1800" dirty="0">
                <a:effectLst/>
              </a:rPr>
              <a:t>) --&gt; assessment of the quality of protein-protein interfaces </a:t>
            </a:r>
            <a:r>
              <a:rPr lang="en-GB" sz="1800" b="0" i="0" u="none" strike="noStrike" dirty="0">
                <a:solidFill>
                  <a:srgbClr val="212121"/>
                </a:solidFill>
                <a:effectLst/>
              </a:rPr>
              <a:t>based on a machine learning classifier to recognize native/native-like interfaces (Malhotra </a:t>
            </a:r>
            <a:r>
              <a:rPr lang="en-GB" sz="1800" b="0" i="1" u="none" strike="noStrike" dirty="0">
                <a:solidFill>
                  <a:srgbClr val="212121"/>
                </a:solidFill>
                <a:effectLst/>
              </a:rPr>
              <a:t>et al</a:t>
            </a:r>
            <a:r>
              <a:rPr lang="en-GB" sz="1800" b="0" i="0" u="none" strike="noStrike" dirty="0">
                <a:solidFill>
                  <a:srgbClr val="212121"/>
                </a:solidFill>
                <a:effectLst/>
              </a:rPr>
              <a:t>., </a:t>
            </a:r>
            <a:r>
              <a:rPr lang="en-GB" sz="1800" b="0" i="0" u="none" strike="noStrike" dirty="0" err="1">
                <a:solidFill>
                  <a:srgbClr val="212121"/>
                </a:solidFill>
                <a:effectLst/>
              </a:rPr>
              <a:t>Nat.Comm</a:t>
            </a:r>
            <a:r>
              <a:rPr lang="en-GB" sz="1800" b="0" i="0" u="none" strike="noStrike" dirty="0">
                <a:solidFill>
                  <a:srgbClr val="212121"/>
                </a:solidFill>
                <a:effectLst/>
              </a:rPr>
              <a:t>, 2021). </a:t>
            </a:r>
            <a:r>
              <a:rPr lang="en-GB" sz="1800" dirty="0">
                <a:solidFill>
                  <a:srgbClr val="212121"/>
                </a:solidFill>
              </a:rPr>
              <a:t>PI-scores &gt; 1 indicate more reliable predictions.</a:t>
            </a:r>
          </a:p>
          <a:p>
            <a:pPr lvl="1"/>
            <a:r>
              <a:rPr lang="en-GB" sz="1800" dirty="0">
                <a:effectLst/>
              </a:rPr>
              <a:t>physical and geometrical properties calculated by the PI-score pipeline (</a:t>
            </a:r>
            <a:r>
              <a:rPr lang="en-GB" sz="1800" dirty="0"/>
              <a:t>e.g. </a:t>
            </a:r>
            <a:r>
              <a:rPr lang="en-GB" sz="1800" dirty="0">
                <a:effectLst/>
              </a:rPr>
              <a:t>interface surface area or the number of hydrogen bonds)</a:t>
            </a:r>
            <a:endParaRPr lang="en-BE" sz="1800" dirty="0"/>
          </a:p>
        </p:txBody>
      </p:sp>
      <p:sp>
        <p:nvSpPr>
          <p:cNvPr id="4" name="TextBox 3">
            <a:extLst>
              <a:ext uri="{FF2B5EF4-FFF2-40B4-BE49-F238E27FC236}">
                <a16:creationId xmlns:a16="http://schemas.microsoft.com/office/drawing/2014/main" id="{B7DC5193-7E52-E09F-910F-AC7C4A207300}"/>
              </a:ext>
            </a:extLst>
          </p:cNvPr>
          <p:cNvSpPr txBox="1"/>
          <p:nvPr/>
        </p:nvSpPr>
        <p:spPr>
          <a:xfrm>
            <a:off x="1241778" y="6211669"/>
            <a:ext cx="10340278" cy="646331"/>
          </a:xfrm>
          <a:prstGeom prst="rect">
            <a:avLst/>
          </a:prstGeom>
        </p:spPr>
        <p:txBody>
          <a:bodyPr wrap="square" rtlCol="0">
            <a:spAutoFit/>
          </a:bodyPr>
          <a:lstStyle/>
          <a:p>
            <a:r>
              <a:rPr lang="en-BE" u="sng" dirty="0">
                <a:solidFill>
                  <a:schemeClr val="accent5"/>
                </a:solidFill>
              </a:rPr>
              <a:t>Alphapulldown</a:t>
            </a:r>
            <a:r>
              <a:rPr lang="en-BE" dirty="0">
                <a:solidFill>
                  <a:schemeClr val="accent5"/>
                </a:solidFill>
              </a:rPr>
              <a:t>: Yu </a:t>
            </a:r>
            <a:r>
              <a:rPr lang="en-BE" i="1" dirty="0">
                <a:solidFill>
                  <a:schemeClr val="accent5"/>
                </a:solidFill>
              </a:rPr>
              <a:t>et al</a:t>
            </a:r>
            <a:r>
              <a:rPr lang="en-BE" dirty="0">
                <a:solidFill>
                  <a:schemeClr val="accent5"/>
                </a:solidFill>
              </a:rPr>
              <a:t>., Bioinformatics, 2023, </a:t>
            </a:r>
            <a:r>
              <a:rPr lang="en-GB" b="0" i="0" u="none" strike="noStrike" dirty="0">
                <a:solidFill>
                  <a:srgbClr val="006FB7"/>
                </a:solidFill>
                <a:effectLst/>
                <a:latin typeface="Source Sans Pro" panose="020F0502020204030204" pitchFamily="34" charset="0"/>
                <a:hlinkClick r:id="rId2"/>
              </a:rPr>
              <a:t>https://doi.org/10.1093/bioinformatics/btac749</a:t>
            </a:r>
            <a:endParaRPr lang="en-BE" dirty="0"/>
          </a:p>
          <a:p>
            <a:pPr algn="l"/>
            <a:endParaRPr lang="en-BE" dirty="0">
              <a:solidFill>
                <a:schemeClr val="accent5"/>
              </a:solidFill>
            </a:endParaRPr>
          </a:p>
        </p:txBody>
      </p:sp>
    </p:spTree>
    <p:extLst>
      <p:ext uri="{BB962C8B-B14F-4D97-AF65-F5344CB8AC3E}">
        <p14:creationId xmlns:p14="http://schemas.microsoft.com/office/powerpoint/2010/main" val="3193667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844355-24E2-3B5F-C4D5-7A3AD65EA2B6}"/>
              </a:ext>
            </a:extLst>
          </p:cNvPr>
          <p:cNvSpPr>
            <a:spLocks noGrp="1"/>
          </p:cNvSpPr>
          <p:nvPr>
            <p:ph idx="1"/>
          </p:nvPr>
        </p:nvSpPr>
        <p:spPr>
          <a:xfrm>
            <a:off x="576649" y="3019430"/>
            <a:ext cx="10515600" cy="4274256"/>
          </a:xfrm>
        </p:spPr>
        <p:txBody>
          <a:bodyPr/>
          <a:lstStyle/>
          <a:p>
            <a:r>
              <a:rPr lang="en-GB" sz="1800" b="1" dirty="0" err="1">
                <a:effectLst/>
                <a:latin typeface="Calibri" panose="020F0502020204030204" pitchFamily="34" charset="0"/>
              </a:rPr>
              <a:t>Num_intf_residues</a:t>
            </a:r>
            <a:r>
              <a:rPr lang="en-GB" sz="1800" dirty="0">
                <a:effectLst/>
                <a:latin typeface="Calibri" panose="020F0502020204030204" pitchFamily="34" charset="0"/>
              </a:rPr>
              <a:t>: number of residues at the interface. </a:t>
            </a:r>
          </a:p>
          <a:p>
            <a:r>
              <a:rPr lang="en-GB" sz="1800" b="1" dirty="0">
                <a:effectLst/>
                <a:latin typeface="Calibri" panose="020F0502020204030204" pitchFamily="34" charset="0"/>
              </a:rPr>
              <a:t>Polar</a:t>
            </a:r>
            <a:r>
              <a:rPr lang="en-GB" sz="1800" dirty="0">
                <a:effectLst/>
                <a:latin typeface="Calibri" panose="020F0502020204030204" pitchFamily="34" charset="0"/>
              </a:rPr>
              <a:t>: number of polar residues (Ser, </a:t>
            </a:r>
            <a:r>
              <a:rPr lang="en-GB" sz="1800" dirty="0" err="1">
                <a:effectLst/>
                <a:latin typeface="Calibri" panose="020F0502020204030204" pitchFamily="34" charset="0"/>
              </a:rPr>
              <a:t>Thr</a:t>
            </a:r>
            <a:r>
              <a:rPr lang="en-GB" sz="1800" dirty="0">
                <a:effectLst/>
                <a:latin typeface="Calibri" panose="020F0502020204030204" pitchFamily="34" charset="0"/>
              </a:rPr>
              <a:t>, </a:t>
            </a:r>
            <a:r>
              <a:rPr lang="en-GB" sz="1800" dirty="0" err="1">
                <a:effectLst/>
                <a:latin typeface="Calibri" panose="020F0502020204030204" pitchFamily="34" charset="0"/>
              </a:rPr>
              <a:t>Asn</a:t>
            </a:r>
            <a:r>
              <a:rPr lang="en-GB" sz="1800" dirty="0">
                <a:effectLst/>
                <a:latin typeface="Calibri" panose="020F0502020204030204" pitchFamily="34" charset="0"/>
              </a:rPr>
              <a:t>, Gln, His and Tyr) at the interface. </a:t>
            </a:r>
          </a:p>
          <a:p>
            <a:r>
              <a:rPr lang="en-GB" sz="1800" b="1" dirty="0">
                <a:effectLst/>
                <a:latin typeface="Calibri" panose="020F0502020204030204" pitchFamily="34" charset="0"/>
              </a:rPr>
              <a:t>Hydrophobic</a:t>
            </a:r>
            <a:r>
              <a:rPr lang="en-GB" sz="1800" dirty="0">
                <a:effectLst/>
                <a:latin typeface="Calibri" panose="020F0502020204030204" pitchFamily="34" charset="0"/>
              </a:rPr>
              <a:t>: number of hydrophobic residues (Ala, Leu, Ile, Val, </a:t>
            </a:r>
            <a:r>
              <a:rPr lang="en-GB" sz="1800" dirty="0" err="1">
                <a:effectLst/>
                <a:latin typeface="Calibri" panose="020F0502020204030204" pitchFamily="34" charset="0"/>
              </a:rPr>
              <a:t>Phe</a:t>
            </a:r>
            <a:r>
              <a:rPr lang="en-GB" sz="1800" dirty="0">
                <a:effectLst/>
                <a:latin typeface="Calibri" panose="020F0502020204030204" pitchFamily="34" charset="0"/>
              </a:rPr>
              <a:t>, </a:t>
            </a:r>
            <a:r>
              <a:rPr lang="en-GB" sz="1800" dirty="0" err="1">
                <a:effectLst/>
                <a:latin typeface="Calibri" panose="020F0502020204030204" pitchFamily="34" charset="0"/>
              </a:rPr>
              <a:t>Trp</a:t>
            </a:r>
            <a:r>
              <a:rPr lang="en-GB" sz="1800" dirty="0">
                <a:effectLst/>
                <a:latin typeface="Calibri" panose="020F0502020204030204" pitchFamily="34" charset="0"/>
              </a:rPr>
              <a:t>, </a:t>
            </a:r>
            <a:r>
              <a:rPr lang="en-GB" sz="1800" dirty="0" err="1">
                <a:effectLst/>
                <a:latin typeface="Calibri" panose="020F0502020204030204" pitchFamily="34" charset="0"/>
              </a:rPr>
              <a:t>Cys</a:t>
            </a:r>
            <a:r>
              <a:rPr lang="en-GB" sz="1800" dirty="0">
                <a:effectLst/>
                <a:latin typeface="Calibri" panose="020F0502020204030204" pitchFamily="34" charset="0"/>
              </a:rPr>
              <a:t>, Met) at the interface. </a:t>
            </a:r>
          </a:p>
          <a:p>
            <a:r>
              <a:rPr lang="en-GB" sz="1800" b="1" dirty="0">
                <a:effectLst/>
                <a:latin typeface="Calibri" panose="020F0502020204030204" pitchFamily="34" charset="0"/>
              </a:rPr>
              <a:t>Charged</a:t>
            </a:r>
            <a:r>
              <a:rPr lang="en-GB" sz="1800" dirty="0">
                <a:effectLst/>
                <a:latin typeface="Calibri" panose="020F0502020204030204" pitchFamily="34" charset="0"/>
              </a:rPr>
              <a:t>: number of charged residues (Asp, Glu, Lys, Arg) at the interface. </a:t>
            </a:r>
          </a:p>
          <a:p>
            <a:r>
              <a:rPr lang="en-GB" sz="1800" b="1" dirty="0" err="1">
                <a:effectLst/>
                <a:latin typeface="Calibri" panose="020F0502020204030204" pitchFamily="34" charset="0"/>
              </a:rPr>
              <a:t>contact_pairs</a:t>
            </a:r>
            <a:r>
              <a:rPr lang="en-GB" sz="1800" dirty="0">
                <a:effectLst/>
                <a:latin typeface="Calibri" panose="020F0502020204030204" pitchFamily="34" charset="0"/>
              </a:rPr>
              <a:t>: number of atomic contacts between the interface residues. </a:t>
            </a:r>
          </a:p>
          <a:p>
            <a:r>
              <a:rPr lang="en-GB" sz="1800" b="1" dirty="0" err="1">
                <a:effectLst/>
                <a:latin typeface="Calibri" panose="020F0502020204030204" pitchFamily="34" charset="0"/>
              </a:rPr>
              <a:t>sc</a:t>
            </a:r>
            <a:r>
              <a:rPr lang="en-GB" sz="1800" dirty="0">
                <a:effectLst/>
                <a:latin typeface="Calibri" panose="020F0502020204030204" pitchFamily="34" charset="0"/>
              </a:rPr>
              <a:t>: geometric shape complementarity of protein-protein interfaces. </a:t>
            </a:r>
            <a:r>
              <a:rPr lang="en-GB" sz="1800" dirty="0" err="1">
                <a:effectLst/>
                <a:latin typeface="Calibri" panose="020F0502020204030204" pitchFamily="34" charset="0"/>
              </a:rPr>
              <a:t>sc</a:t>
            </a:r>
            <a:r>
              <a:rPr lang="en-GB" sz="1800" dirty="0">
                <a:effectLst/>
                <a:latin typeface="Calibri" panose="020F0502020204030204" pitchFamily="34" charset="0"/>
              </a:rPr>
              <a:t> ranges between 0 and 1 with </a:t>
            </a:r>
            <a:r>
              <a:rPr lang="en-GB" sz="1800" dirty="0" err="1">
                <a:effectLst/>
                <a:latin typeface="Calibri" panose="020F0502020204030204" pitchFamily="34" charset="0"/>
              </a:rPr>
              <a:t>sc</a:t>
            </a:r>
            <a:r>
              <a:rPr lang="en-GB" sz="1800" dirty="0">
                <a:effectLst/>
                <a:latin typeface="Calibri" panose="020F0502020204030204" pitchFamily="34" charset="0"/>
              </a:rPr>
              <a:t>=1 being two proteins mesh precisely. </a:t>
            </a:r>
          </a:p>
          <a:p>
            <a:r>
              <a:rPr lang="en-GB" sz="1800" b="1" dirty="0" err="1">
                <a:effectLst/>
                <a:latin typeface="Calibri" panose="020F0502020204030204" pitchFamily="34" charset="0"/>
              </a:rPr>
              <a:t>hb</a:t>
            </a:r>
            <a:r>
              <a:rPr lang="en-GB" sz="1800" dirty="0">
                <a:effectLst/>
                <a:latin typeface="Calibri" panose="020F0502020204030204" pitchFamily="34" charset="0"/>
              </a:rPr>
              <a:t>: number of hydrogen-bonds in the interface. </a:t>
            </a:r>
            <a:r>
              <a:rPr lang="en-GB" sz="1800" dirty="0" err="1">
                <a:effectLst/>
                <a:latin typeface="Calibri" panose="020F0502020204030204" pitchFamily="34" charset="0"/>
              </a:rPr>
              <a:t>sb</a:t>
            </a:r>
            <a:r>
              <a:rPr lang="en-GB" sz="1800" dirty="0">
                <a:effectLst/>
                <a:latin typeface="Calibri" panose="020F0502020204030204" pitchFamily="34" charset="0"/>
              </a:rPr>
              <a:t>: number of salt-bridges at the interface. </a:t>
            </a:r>
          </a:p>
          <a:p>
            <a:r>
              <a:rPr lang="en-GB" sz="1800" b="1" dirty="0" err="1">
                <a:effectLst/>
                <a:latin typeface="Calibri" panose="020F0502020204030204" pitchFamily="34" charset="0"/>
              </a:rPr>
              <a:t>int_solv_en</a:t>
            </a:r>
            <a:r>
              <a:rPr lang="en-GB" sz="1800" dirty="0">
                <a:effectLst/>
                <a:latin typeface="Calibri" panose="020F0502020204030204" pitchFamily="34" charset="0"/>
              </a:rPr>
              <a:t>: interface solvation energy </a:t>
            </a:r>
          </a:p>
          <a:p>
            <a:r>
              <a:rPr lang="en-GB" sz="1800" b="1" dirty="0" err="1">
                <a:effectLst/>
                <a:latin typeface="Calibri" panose="020F0502020204030204" pitchFamily="34" charset="0"/>
              </a:rPr>
              <a:t>int_area</a:t>
            </a:r>
            <a:r>
              <a:rPr lang="en-GB" sz="1800" dirty="0">
                <a:effectLst/>
                <a:latin typeface="Calibri" panose="020F0502020204030204" pitchFamily="34" charset="0"/>
              </a:rPr>
              <a:t>: interface surface area that will be inaccessible to solvent upon the interface formation</a:t>
            </a:r>
          </a:p>
        </p:txBody>
      </p:sp>
      <p:pic>
        <p:nvPicPr>
          <p:cNvPr id="9" name="Picture 8">
            <a:extLst>
              <a:ext uri="{FF2B5EF4-FFF2-40B4-BE49-F238E27FC236}">
                <a16:creationId xmlns:a16="http://schemas.microsoft.com/office/drawing/2014/main" id="{5AE1511F-B290-3B8C-D5E5-C556231BC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9042"/>
            <a:ext cx="12192000" cy="1446210"/>
          </a:xfrm>
          <a:prstGeom prst="rect">
            <a:avLst/>
          </a:prstGeom>
        </p:spPr>
      </p:pic>
      <p:sp>
        <p:nvSpPr>
          <p:cNvPr id="11" name="Title 10">
            <a:extLst>
              <a:ext uri="{FF2B5EF4-FFF2-40B4-BE49-F238E27FC236}">
                <a16:creationId xmlns:a16="http://schemas.microsoft.com/office/drawing/2014/main" id="{E56C3633-EE26-06C2-22A0-6EA5CA67E01D}"/>
              </a:ext>
            </a:extLst>
          </p:cNvPr>
          <p:cNvSpPr>
            <a:spLocks noGrp="1"/>
          </p:cNvSpPr>
          <p:nvPr>
            <p:ph type="title"/>
          </p:nvPr>
        </p:nvSpPr>
        <p:spPr/>
        <p:txBody>
          <a:bodyPr/>
          <a:lstStyle/>
          <a:p>
            <a:r>
              <a:rPr lang="en-US" sz="4400" dirty="0" err="1"/>
              <a:t>AlphaPulldown</a:t>
            </a:r>
            <a:r>
              <a:rPr lang="en-US" sz="4400" dirty="0"/>
              <a:t> output </a:t>
            </a:r>
            <a:endParaRPr lang="en-BE" dirty="0"/>
          </a:p>
        </p:txBody>
      </p:sp>
      <p:cxnSp>
        <p:nvCxnSpPr>
          <p:cNvPr id="4" name="Straight Connector 3">
            <a:extLst>
              <a:ext uri="{FF2B5EF4-FFF2-40B4-BE49-F238E27FC236}">
                <a16:creationId xmlns:a16="http://schemas.microsoft.com/office/drawing/2014/main" id="{A3B628E8-AFE9-C871-D52E-E89C07EDE2DA}"/>
              </a:ext>
            </a:extLst>
          </p:cNvPr>
          <p:cNvCxnSpPr/>
          <p:nvPr/>
        </p:nvCxnSpPr>
        <p:spPr>
          <a:xfrm>
            <a:off x="7196962" y="1451343"/>
            <a:ext cx="45162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969F7AC-CD58-D02E-504E-95DE1AD8DA4F}"/>
              </a:ext>
            </a:extLst>
          </p:cNvPr>
          <p:cNvSpPr txBox="1"/>
          <p:nvPr/>
        </p:nvSpPr>
        <p:spPr>
          <a:xfrm>
            <a:off x="7211476" y="1190010"/>
            <a:ext cx="6096000" cy="276999"/>
          </a:xfrm>
          <a:prstGeom prst="rect">
            <a:avLst/>
          </a:prstGeom>
          <a:noFill/>
        </p:spPr>
        <p:txBody>
          <a:bodyPr wrap="square">
            <a:spAutoFit/>
          </a:bodyPr>
          <a:lstStyle/>
          <a:p>
            <a:r>
              <a:rPr lang="en-GB" sz="1200" dirty="0">
                <a:effectLst/>
              </a:rPr>
              <a:t>physical and geometrical properties calculated by the PI-score pipeline </a:t>
            </a:r>
            <a:endParaRPr lang="en-BE" sz="1200" dirty="0"/>
          </a:p>
        </p:txBody>
      </p:sp>
    </p:spTree>
    <p:extLst>
      <p:ext uri="{BB962C8B-B14F-4D97-AF65-F5344CB8AC3E}">
        <p14:creationId xmlns:p14="http://schemas.microsoft.com/office/powerpoint/2010/main" val="2508376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225D59-1E5B-4DEF-B2D9-607E4CB17B0F}"/>
              </a:ext>
            </a:extLst>
          </p:cNvPr>
          <p:cNvSpPr>
            <a:spLocks noGrp="1"/>
          </p:cNvSpPr>
          <p:nvPr>
            <p:ph type="ctrTitle"/>
          </p:nvPr>
        </p:nvSpPr>
        <p:spPr/>
        <p:txBody>
          <a:bodyPr/>
          <a:lstStyle/>
          <a:p>
            <a:r>
              <a:rPr lang="en-GB"/>
              <a:t>Example use-case</a:t>
            </a:r>
          </a:p>
        </p:txBody>
      </p:sp>
      <p:sp>
        <p:nvSpPr>
          <p:cNvPr id="2" name="Subtitle 1">
            <a:extLst>
              <a:ext uri="{FF2B5EF4-FFF2-40B4-BE49-F238E27FC236}">
                <a16:creationId xmlns:a16="http://schemas.microsoft.com/office/drawing/2014/main" id="{252EB1D0-E46A-4B5F-86DC-5B07338A8C1B}"/>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FA341790-168F-4D2E-9C33-2249568F43CB}"/>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DA8FD841-8D64-4FAB-B53E-A371D7D495A8}"/>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3303489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2F6843-090D-4EB0-ACD5-50A1EF50A90C}"/>
              </a:ext>
            </a:extLst>
          </p:cNvPr>
          <p:cNvSpPr>
            <a:spLocks noGrp="1"/>
          </p:cNvSpPr>
          <p:nvPr>
            <p:ph type="title"/>
          </p:nvPr>
        </p:nvSpPr>
        <p:spPr>
          <a:xfrm>
            <a:off x="838200" y="0"/>
            <a:ext cx="10515600" cy="1325563"/>
          </a:xfrm>
        </p:spPr>
        <p:txBody>
          <a:bodyPr/>
          <a:lstStyle/>
          <a:p>
            <a:r>
              <a:rPr lang="en-GB">
                <a:latin typeface="Corbel"/>
              </a:rPr>
              <a:t>Prediction of a cytokine-receptor complex</a:t>
            </a:r>
            <a:endParaRPr lang="en-GB"/>
          </a:p>
        </p:txBody>
      </p:sp>
      <p:pic>
        <p:nvPicPr>
          <p:cNvPr id="3" name="Content Placeholder 4">
            <a:extLst>
              <a:ext uri="{FF2B5EF4-FFF2-40B4-BE49-F238E27FC236}">
                <a16:creationId xmlns:a16="http://schemas.microsoft.com/office/drawing/2014/main" id="{16ED267E-5A23-354C-B083-D144AA78A5EB}"/>
              </a:ext>
            </a:extLst>
          </p:cNvPr>
          <p:cNvPicPr>
            <a:picLocks noGrp="1" noChangeAspect="1"/>
          </p:cNvPicPr>
          <p:nvPr>
            <p:ph idx="1"/>
          </p:nvPr>
        </p:nvPicPr>
        <p:blipFill rotWithShape="1">
          <a:blip r:embed="rId2"/>
          <a:srcRect t="-1665" b="-4817"/>
          <a:stretch/>
        </p:blipFill>
        <p:spPr>
          <a:xfrm>
            <a:off x="2545798" y="1071177"/>
            <a:ext cx="7100404" cy="5786823"/>
          </a:xfrm>
        </p:spPr>
      </p:pic>
      <p:sp>
        <p:nvSpPr>
          <p:cNvPr id="4" name="TextBox 3">
            <a:extLst>
              <a:ext uri="{FF2B5EF4-FFF2-40B4-BE49-F238E27FC236}">
                <a16:creationId xmlns:a16="http://schemas.microsoft.com/office/drawing/2014/main" id="{4049D152-8391-FE4B-A3DC-E42511F0C1E9}"/>
              </a:ext>
            </a:extLst>
          </p:cNvPr>
          <p:cNvSpPr txBox="1"/>
          <p:nvPr/>
        </p:nvSpPr>
        <p:spPr>
          <a:xfrm>
            <a:off x="6505931" y="6538365"/>
            <a:ext cx="3797979" cy="338554"/>
          </a:xfrm>
          <a:prstGeom prst="rect">
            <a:avLst/>
          </a:prstGeom>
          <a:noFill/>
        </p:spPr>
        <p:txBody>
          <a:bodyPr wrap="square" rtlCol="0">
            <a:spAutoFit/>
          </a:bodyPr>
          <a:lstStyle/>
          <a:p>
            <a:r>
              <a:rPr lang="en-US" sz="1600"/>
              <a:t>Spangler </a:t>
            </a:r>
            <a:r>
              <a:rPr lang="en-US" sz="1600" i="1"/>
              <a:t>et al</a:t>
            </a:r>
            <a:r>
              <a:rPr lang="en-US" sz="1600"/>
              <a:t>., </a:t>
            </a:r>
            <a:r>
              <a:rPr lang="en-US" sz="1600" err="1"/>
              <a:t>Annu</a:t>
            </a:r>
            <a:r>
              <a:rPr lang="en-US" sz="1600"/>
              <a:t> Rev </a:t>
            </a:r>
            <a:r>
              <a:rPr lang="en-US" sz="1600" err="1"/>
              <a:t>Immunol</a:t>
            </a:r>
            <a:r>
              <a:rPr lang="en-US" sz="1600"/>
              <a:t>, 2015</a:t>
            </a:r>
          </a:p>
        </p:txBody>
      </p:sp>
      <p:sp>
        <p:nvSpPr>
          <p:cNvPr id="5" name="Lightning Bolt 4">
            <a:extLst>
              <a:ext uri="{FF2B5EF4-FFF2-40B4-BE49-F238E27FC236}">
                <a16:creationId xmlns:a16="http://schemas.microsoft.com/office/drawing/2014/main" id="{F362613E-05DF-8249-AA43-D8A364A06757}"/>
              </a:ext>
            </a:extLst>
          </p:cNvPr>
          <p:cNvSpPr/>
          <p:nvPr/>
        </p:nvSpPr>
        <p:spPr>
          <a:xfrm rot="2094032">
            <a:off x="7065411" y="4904284"/>
            <a:ext cx="762000" cy="977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4777E82-E0E7-A140-81E5-518D0A2240AC}"/>
              </a:ext>
            </a:extLst>
          </p:cNvPr>
          <p:cNvSpPr txBox="1"/>
          <p:nvPr/>
        </p:nvSpPr>
        <p:spPr>
          <a:xfrm>
            <a:off x="137136" y="2396740"/>
            <a:ext cx="2408662" cy="1200329"/>
          </a:xfrm>
          <a:prstGeom prst="rect">
            <a:avLst/>
          </a:prstGeom>
          <a:noFill/>
        </p:spPr>
        <p:txBody>
          <a:bodyPr wrap="square" rtlCol="0">
            <a:spAutoFit/>
          </a:bodyPr>
          <a:lstStyle/>
          <a:p>
            <a:pPr algn="ctr"/>
            <a:r>
              <a:rPr lang="en-US" b="1">
                <a:solidFill>
                  <a:srgbClr val="002060"/>
                </a:solidFill>
                <a:latin typeface="+mj-lt"/>
              </a:rPr>
              <a:t>Cytokine binding induces receptor dimerization and signaling</a:t>
            </a:r>
          </a:p>
        </p:txBody>
      </p:sp>
    </p:spTree>
    <p:extLst>
      <p:ext uri="{BB962C8B-B14F-4D97-AF65-F5344CB8AC3E}">
        <p14:creationId xmlns:p14="http://schemas.microsoft.com/office/powerpoint/2010/main" val="3565598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51EBC-9CE3-F145-9416-ACE99E5D5A54}"/>
              </a:ext>
            </a:extLst>
          </p:cNvPr>
          <p:cNvSpPr>
            <a:spLocks noGrp="1"/>
          </p:cNvSpPr>
          <p:nvPr>
            <p:ph type="title"/>
          </p:nvPr>
        </p:nvSpPr>
        <p:spPr>
          <a:xfrm>
            <a:off x="471139" y="50262"/>
            <a:ext cx="11249722" cy="1524688"/>
          </a:xfrm>
        </p:spPr>
        <p:txBody>
          <a:bodyPr/>
          <a:lstStyle/>
          <a:p>
            <a:r>
              <a:rPr lang="en-US" dirty="0">
                <a:solidFill>
                  <a:srgbClr val="002060"/>
                </a:solidFill>
              </a:rPr>
              <a:t>Prediction of the proinflammatory signaling complex mediated by human TSLP</a:t>
            </a:r>
            <a:endParaRPr lang="en-BE" dirty="0"/>
          </a:p>
        </p:txBody>
      </p:sp>
      <p:pic>
        <p:nvPicPr>
          <p:cNvPr id="4" name="Picture 3">
            <a:extLst>
              <a:ext uri="{FF2B5EF4-FFF2-40B4-BE49-F238E27FC236}">
                <a16:creationId xmlns:a16="http://schemas.microsoft.com/office/drawing/2014/main" id="{D9EB75C0-C21D-4E45-832B-4561FC726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16" y="2056458"/>
            <a:ext cx="3014342" cy="3740059"/>
          </a:xfrm>
          <a:prstGeom prst="rect">
            <a:avLst/>
          </a:prstGeom>
        </p:spPr>
      </p:pic>
      <p:pic>
        <p:nvPicPr>
          <p:cNvPr id="5" name="Picture 4">
            <a:extLst>
              <a:ext uri="{FF2B5EF4-FFF2-40B4-BE49-F238E27FC236}">
                <a16:creationId xmlns:a16="http://schemas.microsoft.com/office/drawing/2014/main" id="{988F787F-FE6D-8B46-8981-4DEB8CB75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010" y="2130842"/>
            <a:ext cx="731123" cy="540481"/>
          </a:xfrm>
          <a:prstGeom prst="rect">
            <a:avLst/>
          </a:prstGeom>
        </p:spPr>
      </p:pic>
      <p:pic>
        <p:nvPicPr>
          <p:cNvPr id="6" name="Picture 5">
            <a:extLst>
              <a:ext uri="{FF2B5EF4-FFF2-40B4-BE49-F238E27FC236}">
                <a16:creationId xmlns:a16="http://schemas.microsoft.com/office/drawing/2014/main" id="{975B7BDB-FE78-5A4C-8F93-79383CC10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839" y="5055786"/>
            <a:ext cx="793033" cy="1441610"/>
          </a:xfrm>
          <a:prstGeom prst="rect">
            <a:avLst/>
          </a:prstGeom>
        </p:spPr>
      </p:pic>
      <p:pic>
        <p:nvPicPr>
          <p:cNvPr id="7" name="Picture 6">
            <a:extLst>
              <a:ext uri="{FF2B5EF4-FFF2-40B4-BE49-F238E27FC236}">
                <a16:creationId xmlns:a16="http://schemas.microsoft.com/office/drawing/2014/main" id="{27A97F60-6785-7A45-9064-42E21BC69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010" y="3218751"/>
            <a:ext cx="936506" cy="1449471"/>
          </a:xfrm>
          <a:prstGeom prst="rect">
            <a:avLst/>
          </a:prstGeom>
        </p:spPr>
      </p:pic>
      <p:sp>
        <p:nvSpPr>
          <p:cNvPr id="8" name="TextBox 7">
            <a:extLst>
              <a:ext uri="{FF2B5EF4-FFF2-40B4-BE49-F238E27FC236}">
                <a16:creationId xmlns:a16="http://schemas.microsoft.com/office/drawing/2014/main" id="{649BCC86-2DA5-8C43-A7AB-17823E0DA6FC}"/>
              </a:ext>
            </a:extLst>
          </p:cNvPr>
          <p:cNvSpPr txBox="1"/>
          <p:nvPr/>
        </p:nvSpPr>
        <p:spPr>
          <a:xfrm>
            <a:off x="5654516" y="2217087"/>
            <a:ext cx="6295874" cy="646331"/>
          </a:xfrm>
          <a:prstGeom prst="rect">
            <a:avLst/>
          </a:prstGeom>
        </p:spPr>
        <p:txBody>
          <a:bodyPr wrap="square" rtlCol="0">
            <a:spAutoFit/>
          </a:bodyPr>
          <a:lstStyle/>
          <a:p>
            <a:r>
              <a:rPr lang="en-BE">
                <a:solidFill>
                  <a:schemeClr val="accent5"/>
                </a:solidFill>
              </a:rPr>
              <a:t>Human TSLP, Uniprot ID </a:t>
            </a:r>
            <a:r>
              <a:rPr lang="en-GB">
                <a:solidFill>
                  <a:schemeClr val="accent5"/>
                </a:solidFill>
              </a:rPr>
              <a:t>Q969D9, residues 29-159</a:t>
            </a:r>
          </a:p>
          <a:p>
            <a:r>
              <a:rPr lang="en-GB">
                <a:solidFill>
                  <a:schemeClr val="accent5"/>
                </a:solidFill>
              </a:rPr>
              <a:t> (without signal peptide)</a:t>
            </a:r>
            <a:endParaRPr lang="en-BE">
              <a:solidFill>
                <a:schemeClr val="accent5"/>
              </a:solidFill>
            </a:endParaRPr>
          </a:p>
        </p:txBody>
      </p:sp>
      <p:sp>
        <p:nvSpPr>
          <p:cNvPr id="9" name="TextBox 8">
            <a:extLst>
              <a:ext uri="{FF2B5EF4-FFF2-40B4-BE49-F238E27FC236}">
                <a16:creationId xmlns:a16="http://schemas.microsoft.com/office/drawing/2014/main" id="{13A6D7D8-409C-B345-916A-18C8083099BF}"/>
              </a:ext>
            </a:extLst>
          </p:cNvPr>
          <p:cNvSpPr txBox="1"/>
          <p:nvPr/>
        </p:nvSpPr>
        <p:spPr>
          <a:xfrm>
            <a:off x="5654516" y="3508784"/>
            <a:ext cx="6537484" cy="646331"/>
          </a:xfrm>
          <a:prstGeom prst="rect">
            <a:avLst/>
          </a:prstGeom>
        </p:spPr>
        <p:txBody>
          <a:bodyPr wrap="square" rtlCol="0">
            <a:spAutoFit/>
          </a:bodyPr>
          <a:lstStyle/>
          <a:p>
            <a:r>
              <a:rPr lang="en-BE">
                <a:solidFill>
                  <a:schemeClr val="accent5"/>
                </a:solidFill>
              </a:rPr>
              <a:t>Human TSLP-R ectodomain, Uniprot ID </a:t>
            </a:r>
            <a:r>
              <a:rPr lang="en-GB">
                <a:solidFill>
                  <a:schemeClr val="accent5"/>
                </a:solidFill>
              </a:rPr>
              <a:t>Q9HC73, </a:t>
            </a:r>
          </a:p>
          <a:p>
            <a:r>
              <a:rPr lang="en-GB">
                <a:solidFill>
                  <a:schemeClr val="accent5"/>
                </a:solidFill>
              </a:rPr>
              <a:t>residues  23-231</a:t>
            </a:r>
          </a:p>
        </p:txBody>
      </p:sp>
      <p:sp>
        <p:nvSpPr>
          <p:cNvPr id="10" name="TextBox 9">
            <a:extLst>
              <a:ext uri="{FF2B5EF4-FFF2-40B4-BE49-F238E27FC236}">
                <a16:creationId xmlns:a16="http://schemas.microsoft.com/office/drawing/2014/main" id="{8F3C7105-FB4F-AA45-A921-8BA28FB40ACD}"/>
              </a:ext>
            </a:extLst>
          </p:cNvPr>
          <p:cNvSpPr txBox="1"/>
          <p:nvPr/>
        </p:nvSpPr>
        <p:spPr>
          <a:xfrm>
            <a:off x="5654516" y="5473351"/>
            <a:ext cx="4455923" cy="646331"/>
          </a:xfrm>
          <a:prstGeom prst="rect">
            <a:avLst/>
          </a:prstGeom>
        </p:spPr>
        <p:txBody>
          <a:bodyPr wrap="square" rtlCol="0">
            <a:spAutoFit/>
          </a:bodyPr>
          <a:lstStyle/>
          <a:p>
            <a:r>
              <a:rPr lang="en-BE">
                <a:solidFill>
                  <a:schemeClr val="accent5"/>
                </a:solidFill>
              </a:rPr>
              <a:t>Human IL-7R ectodomain, Uniprot ID </a:t>
            </a:r>
            <a:r>
              <a:rPr lang="en-GB">
                <a:solidFill>
                  <a:schemeClr val="accent5"/>
                </a:solidFill>
              </a:rPr>
              <a:t>P16871, residues 21-239  </a:t>
            </a:r>
            <a:r>
              <a:rPr lang="en-BE">
                <a:solidFill>
                  <a:schemeClr val="accent5"/>
                </a:solidFill>
              </a:rPr>
              <a:t> </a:t>
            </a:r>
          </a:p>
        </p:txBody>
      </p:sp>
      <p:sp>
        <p:nvSpPr>
          <p:cNvPr id="12" name="TextBox 11">
            <a:extLst>
              <a:ext uri="{FF2B5EF4-FFF2-40B4-BE49-F238E27FC236}">
                <a16:creationId xmlns:a16="http://schemas.microsoft.com/office/drawing/2014/main" id="{3B75A677-D0FA-2B41-8447-0401AF57EC71}"/>
              </a:ext>
            </a:extLst>
          </p:cNvPr>
          <p:cNvSpPr txBox="1"/>
          <p:nvPr/>
        </p:nvSpPr>
        <p:spPr>
          <a:xfrm>
            <a:off x="2693118" y="2555343"/>
            <a:ext cx="1518664" cy="646331"/>
          </a:xfrm>
          <a:prstGeom prst="rect">
            <a:avLst/>
          </a:prstGeom>
        </p:spPr>
        <p:txBody>
          <a:bodyPr wrap="square" rtlCol="0">
            <a:spAutoFit/>
          </a:bodyPr>
          <a:lstStyle/>
          <a:p>
            <a:pPr algn="l"/>
            <a:r>
              <a:rPr lang="en-BE">
                <a:solidFill>
                  <a:schemeClr val="accent5"/>
                </a:solidFill>
              </a:rPr>
              <a:t>Extracellular assembly</a:t>
            </a:r>
          </a:p>
        </p:txBody>
      </p:sp>
      <p:sp>
        <p:nvSpPr>
          <p:cNvPr id="11" name="TextBox 10">
            <a:extLst>
              <a:ext uri="{FF2B5EF4-FFF2-40B4-BE49-F238E27FC236}">
                <a16:creationId xmlns:a16="http://schemas.microsoft.com/office/drawing/2014/main" id="{C03159BE-DDFD-834F-A08B-9F5BBFCA0C2D}"/>
              </a:ext>
            </a:extLst>
          </p:cNvPr>
          <p:cNvSpPr txBox="1"/>
          <p:nvPr/>
        </p:nvSpPr>
        <p:spPr>
          <a:xfrm>
            <a:off x="1563605" y="2370678"/>
            <a:ext cx="833535" cy="1015663"/>
          </a:xfrm>
          <a:prstGeom prst="rect">
            <a:avLst/>
          </a:prstGeom>
          <a:effectLst>
            <a:glow rad="1905000">
              <a:schemeClr val="bg1">
                <a:alpha val="10000"/>
              </a:schemeClr>
            </a:glow>
          </a:effectLst>
        </p:spPr>
        <p:txBody>
          <a:bodyPr wrap="square" rtlCol="0">
            <a:spAutoFit/>
          </a:bodyPr>
          <a:lstStyle/>
          <a:p>
            <a:pPr algn="l"/>
            <a:r>
              <a:rPr lang="en-BE" sz="6000" b="1">
                <a:solidFill>
                  <a:srgbClr val="FF0000"/>
                </a:solidFill>
              </a:rPr>
              <a:t>?</a:t>
            </a:r>
          </a:p>
        </p:txBody>
      </p:sp>
      <p:sp>
        <p:nvSpPr>
          <p:cNvPr id="13" name="TextBox 12">
            <a:extLst>
              <a:ext uri="{FF2B5EF4-FFF2-40B4-BE49-F238E27FC236}">
                <a16:creationId xmlns:a16="http://schemas.microsoft.com/office/drawing/2014/main" id="{6B720AB9-9A4A-AB47-A8B0-75465521A65F}"/>
              </a:ext>
            </a:extLst>
          </p:cNvPr>
          <p:cNvSpPr txBox="1"/>
          <p:nvPr/>
        </p:nvSpPr>
        <p:spPr>
          <a:xfrm>
            <a:off x="4252580" y="1571721"/>
            <a:ext cx="2803872" cy="430887"/>
          </a:xfrm>
          <a:prstGeom prst="rect">
            <a:avLst/>
          </a:prstGeom>
        </p:spPr>
        <p:txBody>
          <a:bodyPr wrap="square" rtlCol="0">
            <a:spAutoFit/>
          </a:bodyPr>
          <a:lstStyle/>
          <a:p>
            <a:pPr algn="l"/>
            <a:r>
              <a:rPr lang="en-BE" sz="2200" b="1" u="sng"/>
              <a:t>Target proteins:</a:t>
            </a:r>
          </a:p>
        </p:txBody>
      </p:sp>
    </p:spTree>
    <p:extLst>
      <p:ext uri="{BB962C8B-B14F-4D97-AF65-F5344CB8AC3E}">
        <p14:creationId xmlns:p14="http://schemas.microsoft.com/office/powerpoint/2010/main" val="944059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377101A-6C2C-9907-90BE-58EB29D72CAC}"/>
              </a:ext>
            </a:extLst>
          </p:cNvPr>
          <p:cNvSpPr/>
          <p:nvPr/>
        </p:nvSpPr>
        <p:spPr>
          <a:xfrm>
            <a:off x="1634612" y="1299577"/>
            <a:ext cx="8922775" cy="4524315"/>
          </a:xfrm>
          <a:prstGeom prst="rect">
            <a:avLst/>
          </a:prstGeom>
        </p:spPr>
        <p:txBody>
          <a:bodyPr wrap="square">
            <a:spAutoFit/>
          </a:bodyPr>
          <a:lstStyle/>
          <a:p>
            <a:r>
              <a:rPr lang="en-BE"/>
              <a:t>&gt;hTSLP_sp|Q969D9|29-159</a:t>
            </a:r>
          </a:p>
          <a:p>
            <a:r>
              <a:rPr lang="en-BE"/>
              <a:t>YDFTNCDFEKIKAAYLSTISKDLITYMSGTKSTEFNNTVSCSNRPHCLTEIQSLTFNPTA</a:t>
            </a:r>
          </a:p>
          <a:p>
            <a:r>
              <a:rPr lang="en-BE"/>
              <a:t>GCASLAKEMFAMKTKAALAIWCPGYSETQINATQAMKKRRKRKVTTNKCLEQVSQLQGLW</a:t>
            </a:r>
          </a:p>
          <a:p>
            <a:r>
              <a:rPr lang="en-BE"/>
              <a:t>RRFNRPLLKQQ</a:t>
            </a:r>
          </a:p>
          <a:p>
            <a:endParaRPr lang="en-BE"/>
          </a:p>
          <a:p>
            <a:r>
              <a:rPr lang="en-BE"/>
              <a:t>&gt;hIL7Ra_sp|P16871|21-239</a:t>
            </a:r>
          </a:p>
          <a:p>
            <a:r>
              <a:rPr lang="en-BE"/>
              <a:t>ESGYAQNGDLEDAELDDYSFSCYSQLEVNGSQHSLTCAFEDPDVNITNLEFEICGALVEV</a:t>
            </a:r>
          </a:p>
          <a:p>
            <a:r>
              <a:rPr lang="en-BE"/>
              <a:t>KCLNFRKLQEIYFIETKKFLLIGKSNICVKVGEKSLTCKKIDLTTIVKPEAPFDLSVVYR</a:t>
            </a:r>
          </a:p>
          <a:p>
            <a:r>
              <a:rPr lang="en-BE"/>
              <a:t>EGANDFVVTFNTSHLQKKYVKVLMHDVAYRQEKDENKWTHVNLSSTKLTLLQRKLQPAAM</a:t>
            </a:r>
          </a:p>
          <a:p>
            <a:r>
              <a:rPr lang="en-BE"/>
              <a:t>YEIKVRSIPDHYFKGFWSEWSPSYYFRTPEINNSSGEMD</a:t>
            </a:r>
          </a:p>
          <a:p>
            <a:endParaRPr lang="en-BE"/>
          </a:p>
          <a:p>
            <a:r>
              <a:rPr lang="en-BE"/>
              <a:t>&gt;hTSLPR_sp|Q9HC73|23-231</a:t>
            </a:r>
          </a:p>
          <a:p>
            <a:r>
              <a:rPr lang="en-BE"/>
              <a:t>QGGAAEGVQIQIIYFNLETVQVTWNASKYSRTNLTFHYRFNGDEAYDQCTNYLLQEGHTS</a:t>
            </a:r>
          </a:p>
          <a:p>
            <a:r>
              <a:rPr lang="en-BE"/>
              <a:t>GCLLDAEQRDDILYFSIRNGTHPVFTASRWMVYYLKPSSPKHVRFSWHQDAVTVTCSDLS</a:t>
            </a:r>
          </a:p>
          <a:p>
            <a:r>
              <a:rPr lang="en-BE"/>
              <a:t>YGDLLYEVQYRSPFDTEWQSKQENTCNVTIEGLDAEKCYSFWVRVKAMEDVYGPDTYPSD</a:t>
            </a:r>
          </a:p>
          <a:p>
            <a:r>
              <a:rPr lang="en-BE"/>
              <a:t>WSEVTCWQRGEIRDACAETPTPPKPKLSK</a:t>
            </a:r>
          </a:p>
        </p:txBody>
      </p:sp>
      <p:sp>
        <p:nvSpPr>
          <p:cNvPr id="6" name="Title 1">
            <a:extLst>
              <a:ext uri="{FF2B5EF4-FFF2-40B4-BE49-F238E27FC236}">
                <a16:creationId xmlns:a16="http://schemas.microsoft.com/office/drawing/2014/main" id="{53EB6B31-BF2F-CEA4-E82F-F8D76640B9E1}"/>
              </a:ext>
            </a:extLst>
          </p:cNvPr>
          <p:cNvSpPr>
            <a:spLocks noGrp="1"/>
          </p:cNvSpPr>
          <p:nvPr>
            <p:ph type="title"/>
          </p:nvPr>
        </p:nvSpPr>
        <p:spPr>
          <a:xfrm>
            <a:off x="471139" y="50262"/>
            <a:ext cx="11249722" cy="1524688"/>
          </a:xfrm>
        </p:spPr>
        <p:txBody>
          <a:bodyPr/>
          <a:lstStyle/>
          <a:p>
            <a:r>
              <a:rPr lang="en-US">
                <a:solidFill>
                  <a:srgbClr val="002060"/>
                </a:solidFill>
              </a:rPr>
              <a:t>Input text file with sequences in </a:t>
            </a:r>
            <a:r>
              <a:rPr lang="en-US" err="1">
                <a:solidFill>
                  <a:srgbClr val="002060"/>
                </a:solidFill>
              </a:rPr>
              <a:t>fasta</a:t>
            </a:r>
            <a:r>
              <a:rPr lang="en-US">
                <a:solidFill>
                  <a:srgbClr val="002060"/>
                </a:solidFill>
              </a:rPr>
              <a:t> format</a:t>
            </a:r>
            <a:endParaRPr lang="en-BE"/>
          </a:p>
        </p:txBody>
      </p:sp>
    </p:spTree>
    <p:extLst>
      <p:ext uri="{BB962C8B-B14F-4D97-AF65-F5344CB8AC3E}">
        <p14:creationId xmlns:p14="http://schemas.microsoft.com/office/powerpoint/2010/main" val="1829618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3642A5-1F9B-7612-9169-3A8B4226A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39" y="1614499"/>
            <a:ext cx="12929352" cy="3694101"/>
          </a:xfrm>
          <a:prstGeom prst="rect">
            <a:avLst/>
          </a:prstGeom>
        </p:spPr>
      </p:pic>
      <p:sp>
        <p:nvSpPr>
          <p:cNvPr id="8" name="Title 1">
            <a:extLst>
              <a:ext uri="{FF2B5EF4-FFF2-40B4-BE49-F238E27FC236}">
                <a16:creationId xmlns:a16="http://schemas.microsoft.com/office/drawing/2014/main" id="{F23E4093-03AA-F11C-F259-CC369F066B6E}"/>
              </a:ext>
            </a:extLst>
          </p:cNvPr>
          <p:cNvSpPr>
            <a:spLocks noGrp="1"/>
          </p:cNvSpPr>
          <p:nvPr>
            <p:ph type="title"/>
          </p:nvPr>
        </p:nvSpPr>
        <p:spPr>
          <a:xfrm>
            <a:off x="471139" y="50262"/>
            <a:ext cx="11249722" cy="1524688"/>
          </a:xfrm>
        </p:spPr>
        <p:txBody>
          <a:bodyPr/>
          <a:lstStyle/>
          <a:p>
            <a:pPr algn="ctr"/>
            <a:r>
              <a:rPr lang="en-US" err="1">
                <a:solidFill>
                  <a:srgbClr val="002060"/>
                </a:solidFill>
              </a:rPr>
              <a:t>pLDDT</a:t>
            </a:r>
            <a:r>
              <a:rPr lang="en-US">
                <a:solidFill>
                  <a:srgbClr val="002060"/>
                </a:solidFill>
              </a:rPr>
              <a:t> plot indicates disordered regions</a:t>
            </a:r>
            <a:endParaRPr lang="en-BE"/>
          </a:p>
        </p:txBody>
      </p:sp>
      <p:sp>
        <p:nvSpPr>
          <p:cNvPr id="2" name="Rectangle 1">
            <a:extLst>
              <a:ext uri="{FF2B5EF4-FFF2-40B4-BE49-F238E27FC236}">
                <a16:creationId xmlns:a16="http://schemas.microsoft.com/office/drawing/2014/main" id="{4C46A1E5-6D5A-CF7A-CA06-115B8368686B}"/>
              </a:ext>
            </a:extLst>
          </p:cNvPr>
          <p:cNvSpPr/>
          <p:nvPr/>
        </p:nvSpPr>
        <p:spPr>
          <a:xfrm>
            <a:off x="337625" y="1574950"/>
            <a:ext cx="6386732" cy="424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 name="Picture 4">
            <a:extLst>
              <a:ext uri="{FF2B5EF4-FFF2-40B4-BE49-F238E27FC236}">
                <a16:creationId xmlns:a16="http://schemas.microsoft.com/office/drawing/2014/main" id="{145375D7-9ACE-593D-AF3B-C0AAD0B0A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16" y="916067"/>
            <a:ext cx="9957025" cy="5807584"/>
          </a:xfrm>
          <a:prstGeom prst="rect">
            <a:avLst/>
          </a:prstGeom>
        </p:spPr>
      </p:pic>
      <p:pic>
        <p:nvPicPr>
          <p:cNvPr id="12" name="Picture 11">
            <a:extLst>
              <a:ext uri="{FF2B5EF4-FFF2-40B4-BE49-F238E27FC236}">
                <a16:creationId xmlns:a16="http://schemas.microsoft.com/office/drawing/2014/main" id="{C93B81AA-759A-4D94-7179-2E22FA89D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999" y="916067"/>
            <a:ext cx="9957025" cy="5807584"/>
          </a:xfrm>
          <a:prstGeom prst="rect">
            <a:avLst/>
          </a:prstGeom>
          <a:ln>
            <a:noFill/>
          </a:ln>
        </p:spPr>
      </p:pic>
      <p:sp>
        <p:nvSpPr>
          <p:cNvPr id="13" name="TextBox 12">
            <a:extLst>
              <a:ext uri="{FF2B5EF4-FFF2-40B4-BE49-F238E27FC236}">
                <a16:creationId xmlns:a16="http://schemas.microsoft.com/office/drawing/2014/main" id="{370AA3B4-BEE7-E65E-8246-8E89A37FFC7B}"/>
              </a:ext>
            </a:extLst>
          </p:cNvPr>
          <p:cNvSpPr txBox="1"/>
          <p:nvPr/>
        </p:nvSpPr>
        <p:spPr>
          <a:xfrm>
            <a:off x="337625" y="4587918"/>
            <a:ext cx="2079955" cy="369332"/>
          </a:xfrm>
          <a:prstGeom prst="rect">
            <a:avLst/>
          </a:prstGeom>
        </p:spPr>
        <p:txBody>
          <a:bodyPr wrap="square" rtlCol="0">
            <a:spAutoFit/>
          </a:bodyPr>
          <a:lstStyle/>
          <a:p>
            <a:pPr algn="l"/>
            <a:r>
              <a:rPr lang="en-BE"/>
              <a:t>Colored by chain</a:t>
            </a:r>
          </a:p>
        </p:txBody>
      </p:sp>
      <p:sp>
        <p:nvSpPr>
          <p:cNvPr id="14" name="TextBox 13">
            <a:extLst>
              <a:ext uri="{FF2B5EF4-FFF2-40B4-BE49-F238E27FC236}">
                <a16:creationId xmlns:a16="http://schemas.microsoft.com/office/drawing/2014/main" id="{3AF28EF4-0761-5CAC-9FFE-149C70A2DD11}"/>
              </a:ext>
            </a:extLst>
          </p:cNvPr>
          <p:cNvSpPr txBox="1"/>
          <p:nvPr/>
        </p:nvSpPr>
        <p:spPr>
          <a:xfrm>
            <a:off x="337624" y="4587767"/>
            <a:ext cx="2079955" cy="369332"/>
          </a:xfrm>
          <a:prstGeom prst="rect">
            <a:avLst/>
          </a:prstGeom>
        </p:spPr>
        <p:txBody>
          <a:bodyPr wrap="square" rtlCol="0">
            <a:spAutoFit/>
          </a:bodyPr>
          <a:lstStyle/>
          <a:p>
            <a:pPr algn="l"/>
            <a:r>
              <a:rPr lang="en-BE"/>
              <a:t>Colored by pLDDT</a:t>
            </a:r>
          </a:p>
        </p:txBody>
      </p:sp>
      <p:sp>
        <p:nvSpPr>
          <p:cNvPr id="15" name="Rectangle 14">
            <a:extLst>
              <a:ext uri="{FF2B5EF4-FFF2-40B4-BE49-F238E27FC236}">
                <a16:creationId xmlns:a16="http://schemas.microsoft.com/office/drawing/2014/main" id="{A40FFF93-DA68-E27F-028B-5823E1D37418}"/>
              </a:ext>
            </a:extLst>
          </p:cNvPr>
          <p:cNvSpPr/>
          <p:nvPr/>
        </p:nvSpPr>
        <p:spPr>
          <a:xfrm>
            <a:off x="7431699" y="5340487"/>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AB0BCDCD-D6A8-A22C-DA09-D77FE8A3B66B}"/>
              </a:ext>
            </a:extLst>
          </p:cNvPr>
          <p:cNvSpPr/>
          <p:nvPr/>
        </p:nvSpPr>
        <p:spPr>
          <a:xfrm>
            <a:off x="8446677" y="5341113"/>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698A3B27-A745-65DB-6001-BAD42C8D2A12}"/>
              </a:ext>
            </a:extLst>
          </p:cNvPr>
          <p:cNvSpPr/>
          <p:nvPr/>
        </p:nvSpPr>
        <p:spPr>
          <a:xfrm>
            <a:off x="10142215" y="5340775"/>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9" name="Straight Connector 18">
            <a:extLst>
              <a:ext uri="{FF2B5EF4-FFF2-40B4-BE49-F238E27FC236}">
                <a16:creationId xmlns:a16="http://schemas.microsoft.com/office/drawing/2014/main" id="{CEFB8855-E1F3-73B8-06B0-145B6B66118D}"/>
              </a:ext>
            </a:extLst>
          </p:cNvPr>
          <p:cNvCxnSpPr>
            <a:cxnSpLocks/>
          </p:cNvCxnSpPr>
          <p:nvPr/>
        </p:nvCxnSpPr>
        <p:spPr>
          <a:xfrm>
            <a:off x="10142215" y="5372314"/>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19BBC5-E2E3-E0A6-3DE4-E02191E39C87}"/>
              </a:ext>
            </a:extLst>
          </p:cNvPr>
          <p:cNvCxnSpPr/>
          <p:nvPr/>
        </p:nvCxnSpPr>
        <p:spPr>
          <a:xfrm>
            <a:off x="11776281" y="5366338"/>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504589-B1B3-9852-D531-9CBA91CCFDD0}"/>
              </a:ext>
            </a:extLst>
          </p:cNvPr>
          <p:cNvCxnSpPr/>
          <p:nvPr/>
        </p:nvCxnSpPr>
        <p:spPr>
          <a:xfrm>
            <a:off x="8446677" y="5353774"/>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5B2C56-E235-6B15-B2AE-C61A7609E42A}"/>
              </a:ext>
            </a:extLst>
          </p:cNvPr>
          <p:cNvCxnSpPr/>
          <p:nvPr/>
        </p:nvCxnSpPr>
        <p:spPr>
          <a:xfrm>
            <a:off x="10080743" y="5370132"/>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FB6233-D78E-E3E6-A332-285EE0E29526}"/>
              </a:ext>
            </a:extLst>
          </p:cNvPr>
          <p:cNvCxnSpPr>
            <a:cxnSpLocks/>
          </p:cNvCxnSpPr>
          <p:nvPr/>
        </p:nvCxnSpPr>
        <p:spPr>
          <a:xfrm>
            <a:off x="8403521" y="5353870"/>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2C2959-9771-1D56-ACCE-6BD067F1C944}"/>
              </a:ext>
            </a:extLst>
          </p:cNvPr>
          <p:cNvCxnSpPr>
            <a:cxnSpLocks/>
          </p:cNvCxnSpPr>
          <p:nvPr/>
        </p:nvCxnSpPr>
        <p:spPr>
          <a:xfrm>
            <a:off x="7431699" y="5353870"/>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5E236-C36E-5874-FBC9-1B21270836DB}"/>
              </a:ext>
            </a:extLst>
          </p:cNvPr>
          <p:cNvSpPr txBox="1"/>
          <p:nvPr/>
        </p:nvSpPr>
        <p:spPr>
          <a:xfrm>
            <a:off x="7316437" y="5441320"/>
            <a:ext cx="450359" cy="246221"/>
          </a:xfrm>
          <a:prstGeom prst="rect">
            <a:avLst/>
          </a:prstGeom>
        </p:spPr>
        <p:txBody>
          <a:bodyPr wrap="square" rtlCol="0">
            <a:spAutoFit/>
          </a:bodyPr>
          <a:lstStyle/>
          <a:p>
            <a:pPr algn="l"/>
            <a:r>
              <a:rPr lang="en-BE" sz="1000" b="1"/>
              <a:t>N</a:t>
            </a:r>
          </a:p>
        </p:txBody>
      </p:sp>
      <p:sp>
        <p:nvSpPr>
          <p:cNvPr id="26" name="TextBox 25">
            <a:extLst>
              <a:ext uri="{FF2B5EF4-FFF2-40B4-BE49-F238E27FC236}">
                <a16:creationId xmlns:a16="http://schemas.microsoft.com/office/drawing/2014/main" id="{726260A1-FB7A-CC3D-C726-33CC1A9A5F84}"/>
              </a:ext>
            </a:extLst>
          </p:cNvPr>
          <p:cNvSpPr txBox="1"/>
          <p:nvPr/>
        </p:nvSpPr>
        <p:spPr>
          <a:xfrm>
            <a:off x="8331497" y="5432584"/>
            <a:ext cx="450359" cy="246221"/>
          </a:xfrm>
          <a:prstGeom prst="rect">
            <a:avLst/>
          </a:prstGeom>
        </p:spPr>
        <p:txBody>
          <a:bodyPr wrap="square" rtlCol="0">
            <a:spAutoFit/>
          </a:bodyPr>
          <a:lstStyle/>
          <a:p>
            <a:pPr algn="l"/>
            <a:r>
              <a:rPr lang="en-BE" sz="1000" b="1"/>
              <a:t>N</a:t>
            </a:r>
          </a:p>
        </p:txBody>
      </p:sp>
      <p:sp>
        <p:nvSpPr>
          <p:cNvPr id="27" name="TextBox 26">
            <a:extLst>
              <a:ext uri="{FF2B5EF4-FFF2-40B4-BE49-F238E27FC236}">
                <a16:creationId xmlns:a16="http://schemas.microsoft.com/office/drawing/2014/main" id="{4B4D3DF0-BEA1-247E-DA0B-2288A7B63234}"/>
              </a:ext>
            </a:extLst>
          </p:cNvPr>
          <p:cNvSpPr txBox="1"/>
          <p:nvPr/>
        </p:nvSpPr>
        <p:spPr>
          <a:xfrm>
            <a:off x="9923910" y="5444381"/>
            <a:ext cx="450359" cy="246221"/>
          </a:xfrm>
          <a:prstGeom prst="rect">
            <a:avLst/>
          </a:prstGeom>
        </p:spPr>
        <p:txBody>
          <a:bodyPr wrap="square" rtlCol="0">
            <a:spAutoFit/>
          </a:bodyPr>
          <a:lstStyle/>
          <a:p>
            <a:pPr algn="l"/>
            <a:r>
              <a:rPr lang="en-BE" sz="1000" b="1"/>
              <a:t>C</a:t>
            </a:r>
          </a:p>
        </p:txBody>
      </p:sp>
      <p:sp>
        <p:nvSpPr>
          <p:cNvPr id="28" name="TextBox 27">
            <a:extLst>
              <a:ext uri="{FF2B5EF4-FFF2-40B4-BE49-F238E27FC236}">
                <a16:creationId xmlns:a16="http://schemas.microsoft.com/office/drawing/2014/main" id="{F7DDD80B-CD74-111A-1D59-5D46A65EAA18}"/>
              </a:ext>
            </a:extLst>
          </p:cNvPr>
          <p:cNvSpPr txBox="1"/>
          <p:nvPr/>
        </p:nvSpPr>
        <p:spPr>
          <a:xfrm>
            <a:off x="11629195" y="5443075"/>
            <a:ext cx="450359" cy="246221"/>
          </a:xfrm>
          <a:prstGeom prst="rect">
            <a:avLst/>
          </a:prstGeom>
        </p:spPr>
        <p:txBody>
          <a:bodyPr wrap="square" rtlCol="0">
            <a:spAutoFit/>
          </a:bodyPr>
          <a:lstStyle/>
          <a:p>
            <a:pPr algn="l"/>
            <a:r>
              <a:rPr lang="en-BE" sz="1000" b="1"/>
              <a:t>C</a:t>
            </a:r>
          </a:p>
        </p:txBody>
      </p:sp>
      <p:sp>
        <p:nvSpPr>
          <p:cNvPr id="29" name="TextBox 28">
            <a:extLst>
              <a:ext uri="{FF2B5EF4-FFF2-40B4-BE49-F238E27FC236}">
                <a16:creationId xmlns:a16="http://schemas.microsoft.com/office/drawing/2014/main" id="{4DDF8A5B-20B3-FB3A-0FCB-EE4AB1CC2133}"/>
              </a:ext>
            </a:extLst>
          </p:cNvPr>
          <p:cNvSpPr txBox="1"/>
          <p:nvPr/>
        </p:nvSpPr>
        <p:spPr>
          <a:xfrm>
            <a:off x="8242122" y="5427570"/>
            <a:ext cx="450359" cy="246221"/>
          </a:xfrm>
          <a:prstGeom prst="rect">
            <a:avLst/>
          </a:prstGeom>
        </p:spPr>
        <p:txBody>
          <a:bodyPr wrap="square" rtlCol="0">
            <a:spAutoFit/>
          </a:bodyPr>
          <a:lstStyle/>
          <a:p>
            <a:pPr algn="l"/>
            <a:r>
              <a:rPr lang="en-BE" sz="1000" b="1"/>
              <a:t>C</a:t>
            </a:r>
          </a:p>
        </p:txBody>
      </p:sp>
      <p:sp>
        <p:nvSpPr>
          <p:cNvPr id="30" name="TextBox 29">
            <a:extLst>
              <a:ext uri="{FF2B5EF4-FFF2-40B4-BE49-F238E27FC236}">
                <a16:creationId xmlns:a16="http://schemas.microsoft.com/office/drawing/2014/main" id="{817DA18F-5B8D-9859-7A17-9E233B88812E}"/>
              </a:ext>
            </a:extLst>
          </p:cNvPr>
          <p:cNvSpPr txBox="1"/>
          <p:nvPr/>
        </p:nvSpPr>
        <p:spPr>
          <a:xfrm>
            <a:off x="10033022" y="5451915"/>
            <a:ext cx="450359" cy="246221"/>
          </a:xfrm>
          <a:prstGeom prst="rect">
            <a:avLst/>
          </a:prstGeom>
        </p:spPr>
        <p:txBody>
          <a:bodyPr wrap="square" rtlCol="0">
            <a:spAutoFit/>
          </a:bodyPr>
          <a:lstStyle/>
          <a:p>
            <a:pPr algn="l"/>
            <a:r>
              <a:rPr lang="en-BE" sz="1000" b="1"/>
              <a:t>N</a:t>
            </a:r>
          </a:p>
        </p:txBody>
      </p:sp>
      <p:sp>
        <p:nvSpPr>
          <p:cNvPr id="31" name="TextBox 30">
            <a:extLst>
              <a:ext uri="{FF2B5EF4-FFF2-40B4-BE49-F238E27FC236}">
                <a16:creationId xmlns:a16="http://schemas.microsoft.com/office/drawing/2014/main" id="{E8CF6CE7-471A-938C-E167-258E3E36C016}"/>
              </a:ext>
            </a:extLst>
          </p:cNvPr>
          <p:cNvSpPr txBox="1"/>
          <p:nvPr/>
        </p:nvSpPr>
        <p:spPr>
          <a:xfrm>
            <a:off x="7581260" y="5520293"/>
            <a:ext cx="1214329" cy="369332"/>
          </a:xfrm>
          <a:prstGeom prst="rect">
            <a:avLst/>
          </a:prstGeom>
        </p:spPr>
        <p:txBody>
          <a:bodyPr wrap="square" rtlCol="0">
            <a:spAutoFit/>
          </a:bodyPr>
          <a:lstStyle/>
          <a:p>
            <a:pPr algn="l"/>
            <a:r>
              <a:rPr lang="en-BE" dirty="0"/>
              <a:t>T</a:t>
            </a:r>
            <a:r>
              <a:rPr lang="en-GB" dirty="0"/>
              <a:t>SL</a:t>
            </a:r>
            <a:r>
              <a:rPr lang="en-BE" dirty="0"/>
              <a:t>P</a:t>
            </a:r>
          </a:p>
        </p:txBody>
      </p:sp>
      <p:sp>
        <p:nvSpPr>
          <p:cNvPr id="32" name="TextBox 31">
            <a:extLst>
              <a:ext uri="{FF2B5EF4-FFF2-40B4-BE49-F238E27FC236}">
                <a16:creationId xmlns:a16="http://schemas.microsoft.com/office/drawing/2014/main" id="{5A60BCCE-2795-4D63-599A-9A94FF52747D}"/>
              </a:ext>
            </a:extLst>
          </p:cNvPr>
          <p:cNvSpPr txBox="1"/>
          <p:nvPr/>
        </p:nvSpPr>
        <p:spPr>
          <a:xfrm>
            <a:off x="10542549" y="5516596"/>
            <a:ext cx="1214329" cy="369332"/>
          </a:xfrm>
          <a:prstGeom prst="rect">
            <a:avLst/>
          </a:prstGeom>
        </p:spPr>
        <p:txBody>
          <a:bodyPr wrap="square" rtlCol="0">
            <a:spAutoFit/>
          </a:bodyPr>
          <a:lstStyle/>
          <a:p>
            <a:pPr algn="l"/>
            <a:r>
              <a:rPr lang="en-BE" dirty="0"/>
              <a:t>T</a:t>
            </a:r>
            <a:r>
              <a:rPr lang="en-GB" dirty="0"/>
              <a:t>SL</a:t>
            </a:r>
            <a:r>
              <a:rPr lang="en-BE" dirty="0"/>
              <a:t>PR</a:t>
            </a:r>
          </a:p>
        </p:txBody>
      </p:sp>
      <p:sp>
        <p:nvSpPr>
          <p:cNvPr id="33" name="TextBox 32">
            <a:extLst>
              <a:ext uri="{FF2B5EF4-FFF2-40B4-BE49-F238E27FC236}">
                <a16:creationId xmlns:a16="http://schemas.microsoft.com/office/drawing/2014/main" id="{B8CFD343-C3B4-A8CE-F57E-6BD6A3E07C62}"/>
              </a:ext>
            </a:extLst>
          </p:cNvPr>
          <p:cNvSpPr txBox="1"/>
          <p:nvPr/>
        </p:nvSpPr>
        <p:spPr>
          <a:xfrm>
            <a:off x="8828444" y="5527452"/>
            <a:ext cx="1214329" cy="369332"/>
          </a:xfrm>
          <a:prstGeom prst="rect">
            <a:avLst/>
          </a:prstGeom>
        </p:spPr>
        <p:txBody>
          <a:bodyPr wrap="square" rtlCol="0">
            <a:spAutoFit/>
          </a:bodyPr>
          <a:lstStyle/>
          <a:p>
            <a:pPr algn="l"/>
            <a:r>
              <a:rPr lang="en-BE"/>
              <a:t>IL-7Ra</a:t>
            </a:r>
          </a:p>
        </p:txBody>
      </p:sp>
      <p:sp>
        <p:nvSpPr>
          <p:cNvPr id="34" name="TextBox 33">
            <a:extLst>
              <a:ext uri="{FF2B5EF4-FFF2-40B4-BE49-F238E27FC236}">
                <a16:creationId xmlns:a16="http://schemas.microsoft.com/office/drawing/2014/main" id="{88AFB4A0-8C77-AEFE-121E-15D9454FA91B}"/>
              </a:ext>
            </a:extLst>
          </p:cNvPr>
          <p:cNvSpPr txBox="1"/>
          <p:nvPr/>
        </p:nvSpPr>
        <p:spPr>
          <a:xfrm>
            <a:off x="4299344" y="1387710"/>
            <a:ext cx="1214329" cy="369332"/>
          </a:xfrm>
          <a:prstGeom prst="rect">
            <a:avLst/>
          </a:prstGeom>
        </p:spPr>
        <p:txBody>
          <a:bodyPr wrap="square" rtlCol="0">
            <a:spAutoFit/>
          </a:bodyPr>
          <a:lstStyle/>
          <a:p>
            <a:pPr algn="l"/>
            <a:r>
              <a:rPr lang="en-BE" dirty="0"/>
              <a:t>TS</a:t>
            </a:r>
            <a:r>
              <a:rPr lang="en-GB" dirty="0"/>
              <a:t>L</a:t>
            </a:r>
            <a:r>
              <a:rPr lang="en-BE" dirty="0"/>
              <a:t>P</a:t>
            </a:r>
          </a:p>
        </p:txBody>
      </p:sp>
      <p:sp>
        <p:nvSpPr>
          <p:cNvPr id="35" name="TextBox 34">
            <a:extLst>
              <a:ext uri="{FF2B5EF4-FFF2-40B4-BE49-F238E27FC236}">
                <a16:creationId xmlns:a16="http://schemas.microsoft.com/office/drawing/2014/main" id="{99A68A1F-B22C-8160-DC1D-7E8D7D445DC5}"/>
              </a:ext>
            </a:extLst>
          </p:cNvPr>
          <p:cNvSpPr txBox="1"/>
          <p:nvPr/>
        </p:nvSpPr>
        <p:spPr>
          <a:xfrm>
            <a:off x="1810414" y="3564996"/>
            <a:ext cx="1214329" cy="369332"/>
          </a:xfrm>
          <a:prstGeom prst="rect">
            <a:avLst/>
          </a:prstGeom>
        </p:spPr>
        <p:txBody>
          <a:bodyPr wrap="square" rtlCol="0">
            <a:spAutoFit/>
          </a:bodyPr>
          <a:lstStyle/>
          <a:p>
            <a:pPr algn="l"/>
            <a:r>
              <a:rPr lang="en-BE"/>
              <a:t>IL-7Ra</a:t>
            </a:r>
          </a:p>
        </p:txBody>
      </p:sp>
      <p:sp>
        <p:nvSpPr>
          <p:cNvPr id="36" name="TextBox 35">
            <a:extLst>
              <a:ext uri="{FF2B5EF4-FFF2-40B4-BE49-F238E27FC236}">
                <a16:creationId xmlns:a16="http://schemas.microsoft.com/office/drawing/2014/main" id="{9A91603F-53A1-D57D-BBC4-0BF36A05B863}"/>
              </a:ext>
            </a:extLst>
          </p:cNvPr>
          <p:cNvSpPr txBox="1"/>
          <p:nvPr/>
        </p:nvSpPr>
        <p:spPr>
          <a:xfrm>
            <a:off x="5158515" y="3706090"/>
            <a:ext cx="1214329" cy="369332"/>
          </a:xfrm>
          <a:prstGeom prst="rect">
            <a:avLst/>
          </a:prstGeom>
        </p:spPr>
        <p:txBody>
          <a:bodyPr wrap="square" rtlCol="0">
            <a:spAutoFit/>
          </a:bodyPr>
          <a:lstStyle/>
          <a:p>
            <a:pPr algn="l"/>
            <a:r>
              <a:rPr lang="en-BE" dirty="0"/>
              <a:t>T</a:t>
            </a:r>
            <a:r>
              <a:rPr lang="en-GB" dirty="0"/>
              <a:t>SL</a:t>
            </a:r>
            <a:r>
              <a:rPr lang="en-BE" dirty="0"/>
              <a:t>PR</a:t>
            </a:r>
          </a:p>
        </p:txBody>
      </p:sp>
      <p:pic>
        <p:nvPicPr>
          <p:cNvPr id="39" name="Picture 38">
            <a:extLst>
              <a:ext uri="{FF2B5EF4-FFF2-40B4-BE49-F238E27FC236}">
                <a16:creationId xmlns:a16="http://schemas.microsoft.com/office/drawing/2014/main" id="{815569C3-2F67-E21D-172D-F0963F9142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11" y="5043208"/>
            <a:ext cx="1935337" cy="186895"/>
          </a:xfrm>
          <a:prstGeom prst="rect">
            <a:avLst/>
          </a:prstGeom>
        </p:spPr>
      </p:pic>
      <p:sp>
        <p:nvSpPr>
          <p:cNvPr id="40" name="TextBox 39">
            <a:extLst>
              <a:ext uri="{FF2B5EF4-FFF2-40B4-BE49-F238E27FC236}">
                <a16:creationId xmlns:a16="http://schemas.microsoft.com/office/drawing/2014/main" id="{56A68755-0857-3539-B955-4E165415AB57}"/>
              </a:ext>
            </a:extLst>
          </p:cNvPr>
          <p:cNvSpPr txBox="1"/>
          <p:nvPr/>
        </p:nvSpPr>
        <p:spPr>
          <a:xfrm>
            <a:off x="-357373" y="5252222"/>
            <a:ext cx="1574502" cy="276999"/>
          </a:xfrm>
          <a:prstGeom prst="rect">
            <a:avLst/>
          </a:prstGeom>
          <a:noFill/>
        </p:spPr>
        <p:txBody>
          <a:bodyPr wrap="square" rtlCol="0">
            <a:spAutoFit/>
          </a:bodyPr>
          <a:lstStyle/>
          <a:p>
            <a:pPr algn="r"/>
            <a:r>
              <a:rPr lang="en-BE" sz="1200"/>
              <a:t>Low confidence</a:t>
            </a:r>
          </a:p>
        </p:txBody>
      </p:sp>
      <p:sp>
        <p:nvSpPr>
          <p:cNvPr id="41" name="TextBox 40">
            <a:extLst>
              <a:ext uri="{FF2B5EF4-FFF2-40B4-BE49-F238E27FC236}">
                <a16:creationId xmlns:a16="http://schemas.microsoft.com/office/drawing/2014/main" id="{60D69B73-3231-40FF-4B8E-5DD44B4DB390}"/>
              </a:ext>
            </a:extLst>
          </p:cNvPr>
          <p:cNvSpPr txBox="1"/>
          <p:nvPr/>
        </p:nvSpPr>
        <p:spPr>
          <a:xfrm>
            <a:off x="1322651" y="5264834"/>
            <a:ext cx="1574502" cy="276999"/>
          </a:xfrm>
          <a:prstGeom prst="rect">
            <a:avLst/>
          </a:prstGeom>
          <a:noFill/>
        </p:spPr>
        <p:txBody>
          <a:bodyPr wrap="square" rtlCol="0">
            <a:spAutoFit/>
          </a:bodyPr>
          <a:lstStyle/>
          <a:p>
            <a:pPr algn="r"/>
            <a:r>
              <a:rPr lang="en-BE" sz="1200"/>
              <a:t>High confidence</a:t>
            </a:r>
          </a:p>
        </p:txBody>
      </p:sp>
    </p:spTree>
    <p:extLst>
      <p:ext uri="{BB962C8B-B14F-4D97-AF65-F5344CB8AC3E}">
        <p14:creationId xmlns:p14="http://schemas.microsoft.com/office/powerpoint/2010/main" val="21394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0" grpId="0"/>
      <p:bldP spid="4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3E4093-03AA-F11C-F259-CC369F066B6E}"/>
              </a:ext>
            </a:extLst>
          </p:cNvPr>
          <p:cNvSpPr>
            <a:spLocks noGrp="1"/>
          </p:cNvSpPr>
          <p:nvPr>
            <p:ph type="title"/>
          </p:nvPr>
        </p:nvSpPr>
        <p:spPr>
          <a:xfrm>
            <a:off x="471139" y="50262"/>
            <a:ext cx="11249722" cy="1524688"/>
          </a:xfrm>
        </p:spPr>
        <p:txBody>
          <a:bodyPr/>
          <a:lstStyle/>
          <a:p>
            <a:pPr algn="ctr"/>
            <a:r>
              <a:rPr lang="en-US" err="1">
                <a:solidFill>
                  <a:srgbClr val="002060"/>
                </a:solidFill>
              </a:rPr>
              <a:t>pLDDT</a:t>
            </a:r>
            <a:r>
              <a:rPr lang="en-US">
                <a:solidFill>
                  <a:srgbClr val="002060"/>
                </a:solidFill>
              </a:rPr>
              <a:t> plot indicates disordered regions</a:t>
            </a:r>
            <a:endParaRPr lang="en-BE"/>
          </a:p>
        </p:txBody>
      </p:sp>
      <p:sp>
        <p:nvSpPr>
          <p:cNvPr id="3" name="TextBox 2">
            <a:extLst>
              <a:ext uri="{FF2B5EF4-FFF2-40B4-BE49-F238E27FC236}">
                <a16:creationId xmlns:a16="http://schemas.microsoft.com/office/drawing/2014/main" id="{5119F2BE-951D-DF86-B252-07612F74F3C3}"/>
              </a:ext>
            </a:extLst>
          </p:cNvPr>
          <p:cNvSpPr txBox="1"/>
          <p:nvPr/>
        </p:nvSpPr>
        <p:spPr>
          <a:xfrm>
            <a:off x="771728" y="2216044"/>
            <a:ext cx="10949133" cy="3539430"/>
          </a:xfrm>
          <a:prstGeom prst="rect">
            <a:avLst/>
          </a:prstGeom>
        </p:spPr>
        <p:txBody>
          <a:bodyPr wrap="square" rtlCol="0">
            <a:spAutoFit/>
          </a:bodyPr>
          <a:lstStyle/>
          <a:p>
            <a:r>
              <a:rPr lang="en-GB" sz="1600">
                <a:solidFill>
                  <a:schemeClr val="accent5"/>
                </a:solidFill>
                <a:latin typeface="Courier New" panose="02070309020205020404" pitchFamily="49" charset="0"/>
                <a:cs typeface="Courier New" panose="02070309020205020404" pitchFamily="49" charset="0"/>
              </a:rPr>
              <a:t>ATOM      1  N   TYR A   1       7.960   6.236 -30.112  1.00 95.23           N  </a:t>
            </a:r>
          </a:p>
          <a:p>
            <a:r>
              <a:rPr lang="en-GB" sz="1600">
                <a:solidFill>
                  <a:schemeClr val="accent5"/>
                </a:solidFill>
                <a:latin typeface="Courier New" panose="02070309020205020404" pitchFamily="49" charset="0"/>
                <a:cs typeface="Courier New" panose="02070309020205020404" pitchFamily="49" charset="0"/>
              </a:rPr>
              <a:t>ATOM      2  H   TYR A   1       7.706   6.779 -29.299  1.00 95.23           H  </a:t>
            </a:r>
          </a:p>
          <a:p>
            <a:r>
              <a:rPr lang="en-GB" sz="1600">
                <a:solidFill>
                  <a:schemeClr val="accent5"/>
                </a:solidFill>
                <a:latin typeface="Courier New" panose="02070309020205020404" pitchFamily="49" charset="0"/>
                <a:cs typeface="Courier New" panose="02070309020205020404" pitchFamily="49" charset="0"/>
              </a:rPr>
              <a:t>ATOM      3  H2  TYR A   1       7.427   6.587 -30.895  1.00 95.23           H  </a:t>
            </a:r>
          </a:p>
          <a:p>
            <a:r>
              <a:rPr lang="en-GB" sz="1600">
                <a:solidFill>
                  <a:schemeClr val="accent5"/>
                </a:solidFill>
                <a:latin typeface="Courier New" panose="02070309020205020404" pitchFamily="49" charset="0"/>
                <a:cs typeface="Courier New" panose="02070309020205020404" pitchFamily="49" charset="0"/>
              </a:rPr>
              <a:t>ATOM      4  H3  TYR A   1       8.951   6.321 -30.287  1.00 95.23           H  </a:t>
            </a:r>
          </a:p>
          <a:p>
            <a:r>
              <a:rPr lang="en-GB" sz="1600">
                <a:solidFill>
                  <a:schemeClr val="accent5"/>
                </a:solidFill>
                <a:latin typeface="Courier New" panose="02070309020205020404" pitchFamily="49" charset="0"/>
                <a:cs typeface="Courier New" panose="02070309020205020404" pitchFamily="49" charset="0"/>
              </a:rPr>
              <a:t>ATOM      5  CA  TYR A   1       7.596   4.833 -29.851  1.00 95.23           C  </a:t>
            </a:r>
          </a:p>
          <a:p>
            <a:r>
              <a:rPr lang="en-GB" sz="1600">
                <a:solidFill>
                  <a:schemeClr val="accent5"/>
                </a:solidFill>
                <a:latin typeface="Courier New" panose="02070309020205020404" pitchFamily="49" charset="0"/>
                <a:cs typeface="Courier New" panose="02070309020205020404" pitchFamily="49" charset="0"/>
              </a:rPr>
              <a:t>ATOM      6  HA  TYR A   1       7.726   4.235 -30.753  1.00 95.23           H  </a:t>
            </a:r>
          </a:p>
          <a:p>
            <a:r>
              <a:rPr lang="en-GB" sz="1600">
                <a:solidFill>
                  <a:schemeClr val="accent5"/>
                </a:solidFill>
                <a:latin typeface="Courier New" panose="02070309020205020404" pitchFamily="49" charset="0"/>
                <a:cs typeface="Courier New" panose="02070309020205020404" pitchFamily="49" charset="0"/>
              </a:rPr>
              <a:t>ATOM      7  C   TYR A   1       6.129   4.814 -29.477  1.00 95.23           C  </a:t>
            </a:r>
          </a:p>
          <a:p>
            <a:r>
              <a:rPr lang="en-GB" sz="1600">
                <a:solidFill>
                  <a:schemeClr val="accent5"/>
                </a:solidFill>
                <a:latin typeface="Courier New" panose="02070309020205020404" pitchFamily="49" charset="0"/>
                <a:cs typeface="Courier New" panose="02070309020205020404" pitchFamily="49" charset="0"/>
              </a:rPr>
              <a:t>ATOM      8  CB  TYR A   1       8.472   4.249 -28.737  1.00 95.23           C  </a:t>
            </a:r>
          </a:p>
          <a:p>
            <a:r>
              <a:rPr lang="en-GB" sz="1600">
                <a:solidFill>
                  <a:schemeClr val="accent5"/>
                </a:solidFill>
                <a:latin typeface="Courier New" panose="02070309020205020404" pitchFamily="49" charset="0"/>
                <a:cs typeface="Courier New" panose="02070309020205020404" pitchFamily="49" charset="0"/>
              </a:rPr>
              <a:t>ATOM      9  HB2 TYR A   1       9.497   4.189 -29.103  1.00 95.23           H  </a:t>
            </a:r>
          </a:p>
          <a:p>
            <a:r>
              <a:rPr lang="en-GB" sz="1600">
                <a:solidFill>
                  <a:schemeClr val="accent5"/>
                </a:solidFill>
                <a:latin typeface="Courier New" panose="02070309020205020404" pitchFamily="49" charset="0"/>
                <a:cs typeface="Courier New" panose="02070309020205020404" pitchFamily="49" charset="0"/>
              </a:rPr>
              <a:t>ATOM     10  HB3 TYR A   1       8.460   4.920 -27.879  1.00 95.23           H  </a:t>
            </a:r>
          </a:p>
          <a:p>
            <a:r>
              <a:rPr lang="en-GB" sz="1600">
                <a:solidFill>
                  <a:schemeClr val="accent5"/>
                </a:solidFill>
                <a:latin typeface="Courier New" panose="02070309020205020404" pitchFamily="49" charset="0"/>
                <a:cs typeface="Courier New" panose="02070309020205020404" pitchFamily="49" charset="0"/>
              </a:rPr>
              <a:t>ATOM     11  O   TYR A   1       5.713   5.734 -28.785  1.00 95.23           O  </a:t>
            </a:r>
          </a:p>
          <a:p>
            <a:r>
              <a:rPr lang="en-GB" sz="1600">
                <a:solidFill>
                  <a:schemeClr val="accent5"/>
                </a:solidFill>
                <a:latin typeface="Courier New" panose="02070309020205020404" pitchFamily="49" charset="0"/>
                <a:cs typeface="Courier New" panose="02070309020205020404" pitchFamily="49" charset="0"/>
              </a:rPr>
              <a:t>ATOM     12  CG  TYR A   1       8.043   2.871 -28.291  1.00 95.23           C  </a:t>
            </a:r>
          </a:p>
          <a:p>
            <a:r>
              <a:rPr lang="en-GB" sz="1600">
                <a:solidFill>
                  <a:schemeClr val="accent5"/>
                </a:solidFill>
                <a:latin typeface="Courier New" panose="02070309020205020404" pitchFamily="49" charset="0"/>
                <a:cs typeface="Courier New" panose="02070309020205020404" pitchFamily="49" charset="0"/>
              </a:rPr>
              <a:t>ATOM     13  CD1 TYR A   1       7.295   2.723 -27.108  1.00 95.23           C  </a:t>
            </a:r>
          </a:p>
          <a:p>
            <a:r>
              <a:rPr lang="en-GB" sz="1600">
                <a:solidFill>
                  <a:schemeClr val="accent5"/>
                </a:solidFill>
                <a:latin typeface="Courier New" panose="02070309020205020404" pitchFamily="49" charset="0"/>
                <a:cs typeface="Courier New" panose="02070309020205020404" pitchFamily="49" charset="0"/>
              </a:rPr>
              <a:t>ATOM     14  HD1 TYR A   1       7.036   3.582 -26.508  1.00 95.23           H  </a:t>
            </a:r>
          </a:p>
        </p:txBody>
      </p:sp>
      <p:sp>
        <p:nvSpPr>
          <p:cNvPr id="7" name="TextBox 6">
            <a:extLst>
              <a:ext uri="{FF2B5EF4-FFF2-40B4-BE49-F238E27FC236}">
                <a16:creationId xmlns:a16="http://schemas.microsoft.com/office/drawing/2014/main" id="{CBA6F335-41DA-FEEC-CBFC-8B971E3FC6F0}"/>
              </a:ext>
            </a:extLst>
          </p:cNvPr>
          <p:cNvSpPr txBox="1"/>
          <p:nvPr/>
        </p:nvSpPr>
        <p:spPr>
          <a:xfrm>
            <a:off x="7983165" y="1202999"/>
            <a:ext cx="4935167" cy="461665"/>
          </a:xfrm>
          <a:prstGeom prst="rect">
            <a:avLst/>
          </a:prstGeom>
        </p:spPr>
        <p:txBody>
          <a:bodyPr wrap="square" rtlCol="0">
            <a:spAutoFit/>
          </a:bodyPr>
          <a:lstStyle/>
          <a:p>
            <a:pPr algn="l"/>
            <a:r>
              <a:rPr lang="en-BE" sz="2400" b="1">
                <a:solidFill>
                  <a:srgbClr val="FF0000"/>
                </a:solidFill>
              </a:rPr>
              <a:t>pLDDT-score (B factor column)</a:t>
            </a:r>
          </a:p>
        </p:txBody>
      </p:sp>
      <p:cxnSp>
        <p:nvCxnSpPr>
          <p:cNvPr id="10" name="Straight Arrow Connector 9">
            <a:extLst>
              <a:ext uri="{FF2B5EF4-FFF2-40B4-BE49-F238E27FC236}">
                <a16:creationId xmlns:a16="http://schemas.microsoft.com/office/drawing/2014/main" id="{8D374A53-88FB-4D5C-BB94-0169C8F8EFF1}"/>
              </a:ext>
            </a:extLst>
          </p:cNvPr>
          <p:cNvCxnSpPr>
            <a:cxnSpLocks/>
          </p:cNvCxnSpPr>
          <p:nvPr/>
        </p:nvCxnSpPr>
        <p:spPr>
          <a:xfrm>
            <a:off x="8579796" y="1664664"/>
            <a:ext cx="0" cy="551380"/>
          </a:xfrm>
          <a:prstGeom prst="straightConnector1">
            <a:avLst/>
          </a:prstGeom>
          <a:ln w="571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B496DB7-A770-5543-6740-2CCD0965876D}"/>
              </a:ext>
            </a:extLst>
          </p:cNvPr>
          <p:cNvSpPr txBox="1"/>
          <p:nvPr/>
        </p:nvSpPr>
        <p:spPr>
          <a:xfrm>
            <a:off x="670128" y="1390284"/>
            <a:ext cx="3872843" cy="369332"/>
          </a:xfrm>
          <a:prstGeom prst="rect">
            <a:avLst/>
          </a:prstGeom>
        </p:spPr>
        <p:txBody>
          <a:bodyPr wrap="square" rtlCol="0">
            <a:spAutoFit/>
          </a:bodyPr>
          <a:lstStyle/>
          <a:p>
            <a:pPr marL="285750" indent="-285750" algn="l">
              <a:buFont typeface="Wingdings" pitchFamily="2" charset="2"/>
              <a:buChar char="Ø"/>
            </a:pPr>
            <a:r>
              <a:rPr lang="en-BE"/>
              <a:t>Open pdb file with text editor</a:t>
            </a:r>
          </a:p>
        </p:txBody>
      </p:sp>
    </p:spTree>
    <p:extLst>
      <p:ext uri="{BB962C8B-B14F-4D97-AF65-F5344CB8AC3E}">
        <p14:creationId xmlns:p14="http://schemas.microsoft.com/office/powerpoint/2010/main" val="694980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a:extLst>
              <a:ext uri="{FF2B5EF4-FFF2-40B4-BE49-F238E27FC236}">
                <a16:creationId xmlns:a16="http://schemas.microsoft.com/office/drawing/2014/main" id="{6B2ED8E2-AF1C-7278-20A8-6AD3E36A8E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298"/>
          <a:stretch/>
        </p:blipFill>
        <p:spPr bwMode="auto">
          <a:xfrm>
            <a:off x="1019321" y="1928665"/>
            <a:ext cx="9686779" cy="34780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1DA898-C768-7CA3-940E-D90B773599C9}"/>
              </a:ext>
            </a:extLst>
          </p:cNvPr>
          <p:cNvSpPr txBox="1"/>
          <p:nvPr/>
        </p:nvSpPr>
        <p:spPr>
          <a:xfrm>
            <a:off x="9534525" y="6541088"/>
            <a:ext cx="2657475" cy="276999"/>
          </a:xfrm>
          <a:prstGeom prst="rect">
            <a:avLst/>
          </a:prstGeom>
        </p:spPr>
        <p:txBody>
          <a:bodyPr wrap="square" rtlCol="0">
            <a:spAutoFit/>
          </a:bodyPr>
          <a:lstStyle/>
          <a:p>
            <a:pPr algn="l"/>
            <a:r>
              <a:rPr lang="en-GB" sz="1200">
                <a:solidFill>
                  <a:schemeClr val="accent5"/>
                </a:solidFill>
              </a:rPr>
              <a:t>(image source: Twitter @AlbertVilella)</a:t>
            </a:r>
          </a:p>
        </p:txBody>
      </p:sp>
      <p:sp>
        <p:nvSpPr>
          <p:cNvPr id="7" name="Title 1">
            <a:extLst>
              <a:ext uri="{FF2B5EF4-FFF2-40B4-BE49-F238E27FC236}">
                <a16:creationId xmlns:a16="http://schemas.microsoft.com/office/drawing/2014/main" id="{CDD1ACAC-E694-8DE0-48EB-D5399E8E0667}"/>
              </a:ext>
            </a:extLst>
          </p:cNvPr>
          <p:cNvSpPr>
            <a:spLocks noGrp="1"/>
          </p:cNvSpPr>
          <p:nvPr>
            <p:ph type="title"/>
          </p:nvPr>
        </p:nvSpPr>
        <p:spPr>
          <a:xfrm>
            <a:off x="838200" y="365125"/>
            <a:ext cx="10515600" cy="13255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i="0" u="none" strike="noStrike" kern="1200" cap="none" spc="0" normalizeH="0" baseline="0" noProof="0">
                <a:ln>
                  <a:noFill/>
                </a:ln>
                <a:solidFill>
                  <a:srgbClr val="1B2944"/>
                </a:solidFill>
                <a:effectLst/>
                <a:uLnTx/>
                <a:uFillTx/>
                <a:latin typeface="Corbel"/>
                <a:ea typeface="+mn-ea"/>
                <a:cs typeface="+mn-cs"/>
              </a:rPr>
              <a:t>Critical Assessment of Structure Prediction (CASP15, 2022)</a:t>
            </a:r>
            <a:endParaRPr kumimoji="0" lang="en-BE" sz="1800" i="0" u="none" strike="noStrike" kern="1200" cap="none" spc="0" normalizeH="0" baseline="0" noProof="0">
              <a:ln>
                <a:noFill/>
              </a:ln>
              <a:solidFill>
                <a:srgbClr val="1B2944"/>
              </a:solidFill>
              <a:effectLst/>
              <a:uLnTx/>
              <a:uFillTx/>
              <a:latin typeface="Corbel"/>
              <a:ea typeface="+mn-ea"/>
              <a:cs typeface="+mn-cs"/>
            </a:endParaRPr>
          </a:p>
        </p:txBody>
      </p:sp>
      <p:sp>
        <p:nvSpPr>
          <p:cNvPr id="9" name="TextBox 8">
            <a:extLst>
              <a:ext uri="{FF2B5EF4-FFF2-40B4-BE49-F238E27FC236}">
                <a16:creationId xmlns:a16="http://schemas.microsoft.com/office/drawing/2014/main" id="{B00FA57F-BF0E-558B-2FF0-EC7A5FA94D6C}"/>
              </a:ext>
            </a:extLst>
          </p:cNvPr>
          <p:cNvSpPr txBox="1"/>
          <p:nvPr/>
        </p:nvSpPr>
        <p:spPr>
          <a:xfrm>
            <a:off x="1019321" y="5569545"/>
            <a:ext cx="9134329" cy="923330"/>
          </a:xfrm>
          <a:prstGeom prst="rect">
            <a:avLst/>
          </a:prstGeom>
          <a:noFill/>
        </p:spPr>
        <p:txBody>
          <a:bodyPr wrap="square">
            <a:spAutoFit/>
          </a:bodyPr>
          <a:lstStyle/>
          <a:p>
            <a:r>
              <a:rPr lang="en-GB">
                <a:sym typeface="Wingdings" panose="05000000000000000000" pitchFamily="2" charset="2"/>
              </a:rPr>
              <a:t>Complex prediction competition:</a:t>
            </a:r>
          </a:p>
          <a:p>
            <a:r>
              <a:rPr lang="en-GB">
                <a:sym typeface="Wingdings" panose="05000000000000000000" pitchFamily="2" charset="2"/>
              </a:rPr>
              <a:t>     </a:t>
            </a:r>
            <a:r>
              <a:rPr lang="en-GB" b="1">
                <a:sym typeface="Wingdings" panose="05000000000000000000" pitchFamily="2" charset="2"/>
              </a:rPr>
              <a:t> </a:t>
            </a:r>
            <a:r>
              <a:rPr lang="en-GB" b="1" err="1">
                <a:sym typeface="Wingdings" panose="05000000000000000000" pitchFamily="2" charset="2"/>
              </a:rPr>
              <a:t>Afsample</a:t>
            </a:r>
            <a:r>
              <a:rPr lang="en-GB">
                <a:sym typeface="Wingdings" panose="05000000000000000000" pitchFamily="2" charset="2"/>
              </a:rPr>
              <a:t>  = </a:t>
            </a:r>
            <a:r>
              <a:rPr lang="en-GB" u="sng">
                <a:latin typeface="Consolas" panose="020B0609020204030204" pitchFamily="49" charset="0"/>
                <a:sym typeface="Wingdings" panose="05000000000000000000" pitchFamily="2" charset="2"/>
              </a:rPr>
              <a:t>6000</a:t>
            </a:r>
            <a:r>
              <a:rPr lang="en-GB">
                <a:sym typeface="Wingdings" panose="05000000000000000000" pitchFamily="2" charset="2"/>
              </a:rPr>
              <a:t> predictions per target (+ select best)</a:t>
            </a:r>
          </a:p>
          <a:p>
            <a:r>
              <a:rPr lang="en-GB">
                <a:sym typeface="Wingdings" panose="05000000000000000000" pitchFamily="2" charset="2"/>
              </a:rPr>
              <a:t>                      </a:t>
            </a:r>
            <a:r>
              <a:rPr lang="en-GB" sz="1400">
                <a:sym typeface="Wingdings" panose="05000000000000000000" pitchFamily="2" charset="2"/>
              </a:rPr>
              <a:t>&lt;-&gt; default </a:t>
            </a:r>
            <a:r>
              <a:rPr lang="en-GB" sz="1400" err="1">
                <a:sym typeface="Wingdings" panose="05000000000000000000" pitchFamily="2" charset="2"/>
              </a:rPr>
              <a:t>AlphaFold</a:t>
            </a:r>
            <a:r>
              <a:rPr lang="en-GB" sz="1400">
                <a:sym typeface="Wingdings" panose="05000000000000000000" pitchFamily="2" charset="2"/>
              </a:rPr>
              <a:t>: </a:t>
            </a:r>
            <a:r>
              <a:rPr lang="en-GB" sz="1400" u="sng">
                <a:latin typeface="Consolas" panose="020B0609020204030204" pitchFamily="49" charset="0"/>
                <a:sym typeface="Wingdings" panose="05000000000000000000" pitchFamily="2" charset="2"/>
              </a:rPr>
              <a:t>5</a:t>
            </a:r>
            <a:r>
              <a:rPr lang="en-GB" sz="1400">
                <a:sym typeface="Wingdings" panose="05000000000000000000" pitchFamily="2" charset="2"/>
              </a:rPr>
              <a:t> (v1) / </a:t>
            </a:r>
            <a:r>
              <a:rPr lang="en-GB" sz="1400" u="sng">
                <a:latin typeface="Consolas" panose="020B0609020204030204" pitchFamily="49" charset="0"/>
                <a:cs typeface="Courier New" panose="02070309020205020404" pitchFamily="49" charset="0"/>
                <a:sym typeface="Wingdings" panose="05000000000000000000" pitchFamily="2" charset="2"/>
              </a:rPr>
              <a:t>25</a:t>
            </a:r>
            <a:r>
              <a:rPr lang="en-GB" sz="1400">
                <a:sym typeface="Wingdings" panose="05000000000000000000" pitchFamily="2" charset="2"/>
              </a:rPr>
              <a:t> (v2) per target</a:t>
            </a:r>
          </a:p>
        </p:txBody>
      </p:sp>
      <p:sp>
        <p:nvSpPr>
          <p:cNvPr id="8" name="TextBox 7">
            <a:extLst>
              <a:ext uri="{FF2B5EF4-FFF2-40B4-BE49-F238E27FC236}">
                <a16:creationId xmlns:a16="http://schemas.microsoft.com/office/drawing/2014/main" id="{F5705395-CBAE-B11B-7B9F-E18348D302F1}"/>
              </a:ext>
            </a:extLst>
          </p:cNvPr>
          <p:cNvSpPr txBox="1"/>
          <p:nvPr/>
        </p:nvSpPr>
        <p:spPr>
          <a:xfrm>
            <a:off x="6846276" y="5302101"/>
            <a:ext cx="5011615" cy="1200329"/>
          </a:xfrm>
          <a:prstGeom prst="rect">
            <a:avLst/>
          </a:prstGeom>
          <a:noFill/>
        </p:spPr>
        <p:txBody>
          <a:bodyPr wrap="square">
            <a:spAutoFit/>
          </a:bodyPr>
          <a:lstStyle/>
          <a:p>
            <a:pPr algn="ctr"/>
            <a:r>
              <a:rPr lang="en-GB" sz="2400" b="1" dirty="0">
                <a:solidFill>
                  <a:schemeClr val="accent3"/>
                </a:solidFill>
              </a:rPr>
              <a:t>absence of evidence </a:t>
            </a:r>
          </a:p>
          <a:p>
            <a:pPr algn="ctr"/>
            <a:r>
              <a:rPr lang="en-GB" sz="2400" b="1" dirty="0">
                <a:solidFill>
                  <a:schemeClr val="accent3"/>
                </a:solidFill>
              </a:rPr>
              <a:t>!= </a:t>
            </a:r>
          </a:p>
          <a:p>
            <a:pPr algn="ctr"/>
            <a:r>
              <a:rPr lang="en-GB" sz="2400" b="1" dirty="0">
                <a:solidFill>
                  <a:schemeClr val="accent3"/>
                </a:solidFill>
              </a:rPr>
              <a:t>evidence of absence</a:t>
            </a:r>
          </a:p>
        </p:txBody>
      </p:sp>
    </p:spTree>
    <p:extLst>
      <p:ext uri="{BB962C8B-B14F-4D97-AF65-F5344CB8AC3E}">
        <p14:creationId xmlns:p14="http://schemas.microsoft.com/office/powerpoint/2010/main" val="3706054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6016C5-41AE-2091-03A3-E66421204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110" y="2247490"/>
            <a:ext cx="14447273" cy="1926303"/>
          </a:xfrm>
          <a:prstGeom prst="rect">
            <a:avLst/>
          </a:prstGeom>
        </p:spPr>
      </p:pic>
      <p:sp>
        <p:nvSpPr>
          <p:cNvPr id="7" name="Title 1">
            <a:extLst>
              <a:ext uri="{FF2B5EF4-FFF2-40B4-BE49-F238E27FC236}">
                <a16:creationId xmlns:a16="http://schemas.microsoft.com/office/drawing/2014/main" id="{658F634E-7A08-4C82-E150-6D401C565FDD}"/>
              </a:ext>
            </a:extLst>
          </p:cNvPr>
          <p:cNvSpPr>
            <a:spLocks noGrp="1"/>
          </p:cNvSpPr>
          <p:nvPr>
            <p:ph type="title"/>
          </p:nvPr>
        </p:nvSpPr>
        <p:spPr>
          <a:xfrm>
            <a:off x="471139" y="50262"/>
            <a:ext cx="11249722" cy="1524688"/>
          </a:xfrm>
        </p:spPr>
        <p:txBody>
          <a:bodyPr/>
          <a:lstStyle/>
          <a:p>
            <a:pPr algn="ctr"/>
            <a:r>
              <a:rPr lang="en-US">
                <a:solidFill>
                  <a:srgbClr val="002060"/>
                </a:solidFill>
              </a:rPr>
              <a:t>PAE plots indicates an accurate protein complex geometry </a:t>
            </a:r>
            <a:endParaRPr lang="en-BE"/>
          </a:p>
        </p:txBody>
      </p:sp>
    </p:spTree>
    <p:extLst>
      <p:ext uri="{BB962C8B-B14F-4D97-AF65-F5344CB8AC3E}">
        <p14:creationId xmlns:p14="http://schemas.microsoft.com/office/powerpoint/2010/main" val="1836733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29A9D4-7E73-C341-96B5-4C16CC4FD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228" y="1235071"/>
            <a:ext cx="9554262" cy="5572667"/>
          </a:xfrm>
          <a:prstGeom prst="rect">
            <a:avLst/>
          </a:prstGeom>
        </p:spPr>
      </p:pic>
      <p:sp>
        <p:nvSpPr>
          <p:cNvPr id="7" name="Title 1">
            <a:extLst>
              <a:ext uri="{FF2B5EF4-FFF2-40B4-BE49-F238E27FC236}">
                <a16:creationId xmlns:a16="http://schemas.microsoft.com/office/drawing/2014/main" id="{658F634E-7A08-4C82-E150-6D401C565FDD}"/>
              </a:ext>
            </a:extLst>
          </p:cNvPr>
          <p:cNvSpPr>
            <a:spLocks noGrp="1"/>
          </p:cNvSpPr>
          <p:nvPr>
            <p:ph type="title"/>
          </p:nvPr>
        </p:nvSpPr>
        <p:spPr>
          <a:xfrm>
            <a:off x="471139" y="50262"/>
            <a:ext cx="11249722" cy="1524688"/>
          </a:xfrm>
        </p:spPr>
        <p:txBody>
          <a:bodyPr/>
          <a:lstStyle/>
          <a:p>
            <a:pPr algn="ctr"/>
            <a:r>
              <a:rPr lang="en-US">
                <a:solidFill>
                  <a:srgbClr val="002060"/>
                </a:solidFill>
              </a:rPr>
              <a:t>PAE plots indicates an accurate protein complex geometry </a:t>
            </a:r>
            <a:endParaRPr lang="en-BE"/>
          </a:p>
        </p:txBody>
      </p:sp>
      <p:pic>
        <p:nvPicPr>
          <p:cNvPr id="5" name="Picture 4">
            <a:extLst>
              <a:ext uri="{FF2B5EF4-FFF2-40B4-BE49-F238E27FC236}">
                <a16:creationId xmlns:a16="http://schemas.microsoft.com/office/drawing/2014/main" id="{F96B2326-FC5D-B1CA-A24E-80EE1EE89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034" y="1405011"/>
            <a:ext cx="5467720" cy="4561155"/>
          </a:xfrm>
          <a:prstGeom prst="rect">
            <a:avLst/>
          </a:prstGeom>
        </p:spPr>
      </p:pic>
      <p:sp>
        <p:nvSpPr>
          <p:cNvPr id="8" name="Rectangle 7">
            <a:extLst>
              <a:ext uri="{FF2B5EF4-FFF2-40B4-BE49-F238E27FC236}">
                <a16:creationId xmlns:a16="http://schemas.microsoft.com/office/drawing/2014/main" id="{073E0ED2-7425-2BA9-01C9-584366DE2812}"/>
              </a:ext>
            </a:extLst>
          </p:cNvPr>
          <p:cNvSpPr/>
          <p:nvPr/>
        </p:nvSpPr>
        <p:spPr>
          <a:xfrm>
            <a:off x="7060255" y="1977820"/>
            <a:ext cx="826782" cy="809899"/>
          </a:xfrm>
          <a:prstGeom prst="rect">
            <a:avLst/>
          </a:prstGeom>
          <a:noFill/>
          <a:ln w="38100">
            <a:solidFill>
              <a:srgbClr val="2EE82D"/>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B8046455-3DFB-B651-B2D0-77BEC11AB3A4}"/>
              </a:ext>
            </a:extLst>
          </p:cNvPr>
          <p:cNvSpPr/>
          <p:nvPr/>
        </p:nvSpPr>
        <p:spPr>
          <a:xfrm>
            <a:off x="7947502" y="2832317"/>
            <a:ext cx="1291687" cy="1315624"/>
          </a:xfrm>
          <a:prstGeom prst="rect">
            <a:avLst/>
          </a:prstGeom>
          <a:noFill/>
          <a:ln w="38100">
            <a:solidFill>
              <a:srgbClr val="42EEED"/>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AEB1081F-1F0E-4DF1-F959-FDDB28269309}"/>
              </a:ext>
            </a:extLst>
          </p:cNvPr>
          <p:cNvSpPr/>
          <p:nvPr/>
        </p:nvSpPr>
        <p:spPr>
          <a:xfrm>
            <a:off x="9286070" y="4154379"/>
            <a:ext cx="1223091" cy="1298609"/>
          </a:xfrm>
          <a:prstGeom prst="rect">
            <a:avLst/>
          </a:prstGeom>
          <a:noFill/>
          <a:ln w="38100">
            <a:solidFill>
              <a:srgbClr val="D62FB0"/>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4557E7D4-E3FE-5F33-ADDA-4BE3E419B48D}"/>
              </a:ext>
            </a:extLst>
          </p:cNvPr>
          <p:cNvSpPr txBox="1"/>
          <p:nvPr/>
        </p:nvSpPr>
        <p:spPr>
          <a:xfrm>
            <a:off x="3844766" y="1744889"/>
            <a:ext cx="1214329" cy="369332"/>
          </a:xfrm>
          <a:prstGeom prst="rect">
            <a:avLst/>
          </a:prstGeom>
        </p:spPr>
        <p:txBody>
          <a:bodyPr wrap="square" rtlCol="0">
            <a:spAutoFit/>
          </a:bodyPr>
          <a:lstStyle/>
          <a:p>
            <a:pPr algn="l"/>
            <a:r>
              <a:rPr lang="en-BE" dirty="0"/>
              <a:t>TSLP</a:t>
            </a:r>
          </a:p>
        </p:txBody>
      </p:sp>
      <p:sp>
        <p:nvSpPr>
          <p:cNvPr id="13" name="TextBox 12">
            <a:extLst>
              <a:ext uri="{FF2B5EF4-FFF2-40B4-BE49-F238E27FC236}">
                <a16:creationId xmlns:a16="http://schemas.microsoft.com/office/drawing/2014/main" id="{D63AA495-2187-3C44-E678-B75F608F5D5D}"/>
              </a:ext>
            </a:extLst>
          </p:cNvPr>
          <p:cNvSpPr txBox="1"/>
          <p:nvPr/>
        </p:nvSpPr>
        <p:spPr>
          <a:xfrm>
            <a:off x="1219074" y="3888576"/>
            <a:ext cx="1214329" cy="369332"/>
          </a:xfrm>
          <a:prstGeom prst="rect">
            <a:avLst/>
          </a:prstGeom>
        </p:spPr>
        <p:txBody>
          <a:bodyPr wrap="square" rtlCol="0">
            <a:spAutoFit/>
          </a:bodyPr>
          <a:lstStyle/>
          <a:p>
            <a:pPr algn="l"/>
            <a:r>
              <a:rPr lang="en-BE"/>
              <a:t>IL-7Ra</a:t>
            </a:r>
          </a:p>
        </p:txBody>
      </p:sp>
      <p:sp>
        <p:nvSpPr>
          <p:cNvPr id="14" name="TextBox 13">
            <a:extLst>
              <a:ext uri="{FF2B5EF4-FFF2-40B4-BE49-F238E27FC236}">
                <a16:creationId xmlns:a16="http://schemas.microsoft.com/office/drawing/2014/main" id="{D31F76CC-D6B5-410A-5AEA-C963D9083C53}"/>
              </a:ext>
            </a:extLst>
          </p:cNvPr>
          <p:cNvSpPr txBox="1"/>
          <p:nvPr/>
        </p:nvSpPr>
        <p:spPr>
          <a:xfrm>
            <a:off x="4586508" y="3922175"/>
            <a:ext cx="1214329" cy="369332"/>
          </a:xfrm>
          <a:prstGeom prst="rect">
            <a:avLst/>
          </a:prstGeom>
        </p:spPr>
        <p:txBody>
          <a:bodyPr wrap="square" rtlCol="0">
            <a:spAutoFit/>
          </a:bodyPr>
          <a:lstStyle/>
          <a:p>
            <a:pPr algn="l"/>
            <a:r>
              <a:rPr lang="en-BE" dirty="0"/>
              <a:t>TSLPR</a:t>
            </a:r>
          </a:p>
        </p:txBody>
      </p:sp>
      <p:sp>
        <p:nvSpPr>
          <p:cNvPr id="22" name="Rectangle 21">
            <a:extLst>
              <a:ext uri="{FF2B5EF4-FFF2-40B4-BE49-F238E27FC236}">
                <a16:creationId xmlns:a16="http://schemas.microsoft.com/office/drawing/2014/main" id="{F1EE218F-0AA2-F4B2-F890-3B51742A2B9D}"/>
              </a:ext>
            </a:extLst>
          </p:cNvPr>
          <p:cNvSpPr/>
          <p:nvPr/>
        </p:nvSpPr>
        <p:spPr>
          <a:xfrm>
            <a:off x="6140034" y="1744889"/>
            <a:ext cx="842642" cy="375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Rectangle 22">
            <a:extLst>
              <a:ext uri="{FF2B5EF4-FFF2-40B4-BE49-F238E27FC236}">
                <a16:creationId xmlns:a16="http://schemas.microsoft.com/office/drawing/2014/main" id="{41E7B46A-7AC7-AC3D-DEB3-69682221A38C}"/>
              </a:ext>
            </a:extLst>
          </p:cNvPr>
          <p:cNvSpPr/>
          <p:nvPr/>
        </p:nvSpPr>
        <p:spPr>
          <a:xfrm>
            <a:off x="6026928" y="5500945"/>
            <a:ext cx="4772542" cy="58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5" name="Group 24">
            <a:extLst>
              <a:ext uri="{FF2B5EF4-FFF2-40B4-BE49-F238E27FC236}">
                <a16:creationId xmlns:a16="http://schemas.microsoft.com/office/drawing/2014/main" id="{22161D6E-3766-9A3A-11F4-FB5ECB53C2C9}"/>
              </a:ext>
            </a:extLst>
          </p:cNvPr>
          <p:cNvGrpSpPr/>
          <p:nvPr/>
        </p:nvGrpSpPr>
        <p:grpSpPr>
          <a:xfrm rot="5400000">
            <a:off x="4758112" y="3367893"/>
            <a:ext cx="3538244" cy="707356"/>
            <a:chOff x="7134350" y="6150644"/>
            <a:chExt cx="4344582" cy="556297"/>
          </a:xfrm>
        </p:grpSpPr>
        <p:sp>
          <p:nvSpPr>
            <p:cNvPr id="26" name="Rectangle 25">
              <a:extLst>
                <a:ext uri="{FF2B5EF4-FFF2-40B4-BE49-F238E27FC236}">
                  <a16:creationId xmlns:a16="http://schemas.microsoft.com/office/drawing/2014/main" id="{35676E39-83D3-1FFB-9681-C693AEA87153}"/>
                </a:ext>
              </a:extLst>
            </p:cNvPr>
            <p:cNvSpPr/>
            <p:nvPr/>
          </p:nvSpPr>
          <p:spPr>
            <a:xfrm>
              <a:off x="7134350" y="6150644"/>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ctangle 26">
              <a:extLst>
                <a:ext uri="{FF2B5EF4-FFF2-40B4-BE49-F238E27FC236}">
                  <a16:creationId xmlns:a16="http://schemas.microsoft.com/office/drawing/2014/main" id="{6319B021-BDDB-B76F-CE67-B46142AD6C1D}"/>
                </a:ext>
              </a:extLst>
            </p:cNvPr>
            <p:cNvSpPr/>
            <p:nvPr/>
          </p:nvSpPr>
          <p:spPr>
            <a:xfrm>
              <a:off x="8149328" y="6151270"/>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Rectangle 27">
              <a:extLst>
                <a:ext uri="{FF2B5EF4-FFF2-40B4-BE49-F238E27FC236}">
                  <a16:creationId xmlns:a16="http://schemas.microsoft.com/office/drawing/2014/main" id="{E3189018-16B6-38BB-F9FC-F0DD32057221}"/>
                </a:ext>
              </a:extLst>
            </p:cNvPr>
            <p:cNvSpPr/>
            <p:nvPr/>
          </p:nvSpPr>
          <p:spPr>
            <a:xfrm>
              <a:off x="9844866" y="6150932"/>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TextBox 28">
              <a:extLst>
                <a:ext uri="{FF2B5EF4-FFF2-40B4-BE49-F238E27FC236}">
                  <a16:creationId xmlns:a16="http://schemas.microsoft.com/office/drawing/2014/main" id="{32B24BC5-CEE3-27B4-F9CA-1998E3CB657F}"/>
                </a:ext>
              </a:extLst>
            </p:cNvPr>
            <p:cNvSpPr txBox="1"/>
            <p:nvPr/>
          </p:nvSpPr>
          <p:spPr>
            <a:xfrm>
              <a:off x="7283911" y="6369886"/>
              <a:ext cx="1214329" cy="290460"/>
            </a:xfrm>
            <a:prstGeom prst="rect">
              <a:avLst/>
            </a:prstGeom>
          </p:spPr>
          <p:txBody>
            <a:bodyPr wrap="square" rtlCol="0">
              <a:spAutoFit/>
            </a:bodyPr>
            <a:lstStyle/>
            <a:p>
              <a:pPr algn="l"/>
              <a:r>
                <a:rPr lang="en-BE" dirty="0"/>
                <a:t>TSLP</a:t>
              </a:r>
            </a:p>
          </p:txBody>
        </p:sp>
        <p:sp>
          <p:nvSpPr>
            <p:cNvPr id="30" name="TextBox 29">
              <a:extLst>
                <a:ext uri="{FF2B5EF4-FFF2-40B4-BE49-F238E27FC236}">
                  <a16:creationId xmlns:a16="http://schemas.microsoft.com/office/drawing/2014/main" id="{70AB5A5C-28DD-4E2A-3153-E8B24ACC3DCB}"/>
                </a:ext>
              </a:extLst>
            </p:cNvPr>
            <p:cNvSpPr txBox="1"/>
            <p:nvPr/>
          </p:nvSpPr>
          <p:spPr>
            <a:xfrm>
              <a:off x="10245200" y="6366189"/>
              <a:ext cx="1214329" cy="290460"/>
            </a:xfrm>
            <a:prstGeom prst="rect">
              <a:avLst/>
            </a:prstGeom>
          </p:spPr>
          <p:txBody>
            <a:bodyPr wrap="square" rtlCol="0">
              <a:spAutoFit/>
            </a:bodyPr>
            <a:lstStyle/>
            <a:p>
              <a:pPr algn="l"/>
              <a:r>
                <a:rPr lang="en-BE" dirty="0"/>
                <a:t>TSLPR</a:t>
              </a:r>
            </a:p>
          </p:txBody>
        </p:sp>
        <p:sp>
          <p:nvSpPr>
            <p:cNvPr id="31" name="TextBox 30">
              <a:extLst>
                <a:ext uri="{FF2B5EF4-FFF2-40B4-BE49-F238E27FC236}">
                  <a16:creationId xmlns:a16="http://schemas.microsoft.com/office/drawing/2014/main" id="{F9F20B88-1665-C803-E359-2D7D030492CD}"/>
                </a:ext>
              </a:extLst>
            </p:cNvPr>
            <p:cNvSpPr txBox="1"/>
            <p:nvPr/>
          </p:nvSpPr>
          <p:spPr>
            <a:xfrm>
              <a:off x="8531095" y="6337609"/>
              <a:ext cx="1214329" cy="369332"/>
            </a:xfrm>
            <a:prstGeom prst="rect">
              <a:avLst/>
            </a:prstGeom>
          </p:spPr>
          <p:txBody>
            <a:bodyPr wrap="square" rtlCol="0">
              <a:spAutoFit/>
            </a:bodyPr>
            <a:lstStyle/>
            <a:p>
              <a:pPr algn="l"/>
              <a:r>
                <a:rPr lang="en-BE"/>
                <a:t>IL-7Ra</a:t>
              </a:r>
            </a:p>
          </p:txBody>
        </p:sp>
      </p:grpSp>
      <p:sp>
        <p:nvSpPr>
          <p:cNvPr id="32" name="Rectangle 31">
            <a:extLst>
              <a:ext uri="{FF2B5EF4-FFF2-40B4-BE49-F238E27FC236}">
                <a16:creationId xmlns:a16="http://schemas.microsoft.com/office/drawing/2014/main" id="{FE52DCE6-45D6-8D71-9A86-AF35ECF99547}"/>
              </a:ext>
            </a:extLst>
          </p:cNvPr>
          <p:cNvSpPr/>
          <p:nvPr/>
        </p:nvSpPr>
        <p:spPr>
          <a:xfrm>
            <a:off x="6179327" y="5653345"/>
            <a:ext cx="5701081" cy="58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1" name="Group 20">
            <a:extLst>
              <a:ext uri="{FF2B5EF4-FFF2-40B4-BE49-F238E27FC236}">
                <a16:creationId xmlns:a16="http://schemas.microsoft.com/office/drawing/2014/main" id="{B89A9A59-F45F-8E81-5DC1-C107F142CC77}"/>
              </a:ext>
            </a:extLst>
          </p:cNvPr>
          <p:cNvGrpSpPr/>
          <p:nvPr/>
        </p:nvGrpSpPr>
        <p:grpSpPr>
          <a:xfrm>
            <a:off x="7040463" y="5593388"/>
            <a:ext cx="3538244" cy="707356"/>
            <a:chOff x="7134350" y="6150644"/>
            <a:chExt cx="4344582" cy="556297"/>
          </a:xfrm>
        </p:grpSpPr>
        <p:sp>
          <p:nvSpPr>
            <p:cNvPr id="15" name="Rectangle 14">
              <a:extLst>
                <a:ext uri="{FF2B5EF4-FFF2-40B4-BE49-F238E27FC236}">
                  <a16:creationId xmlns:a16="http://schemas.microsoft.com/office/drawing/2014/main" id="{39FA628C-3985-8AF4-702E-9C302F36CC97}"/>
                </a:ext>
              </a:extLst>
            </p:cNvPr>
            <p:cNvSpPr/>
            <p:nvPr/>
          </p:nvSpPr>
          <p:spPr>
            <a:xfrm>
              <a:off x="7134350" y="6150644"/>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8B528651-C4D9-5A81-2C7C-47312BF57664}"/>
                </a:ext>
              </a:extLst>
            </p:cNvPr>
            <p:cNvSpPr/>
            <p:nvPr/>
          </p:nvSpPr>
          <p:spPr>
            <a:xfrm>
              <a:off x="8149328" y="6151270"/>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792E2AAD-BC5D-2F70-6942-620A72890353}"/>
                </a:ext>
              </a:extLst>
            </p:cNvPr>
            <p:cNvSpPr/>
            <p:nvPr/>
          </p:nvSpPr>
          <p:spPr>
            <a:xfrm>
              <a:off x="9844866" y="6150932"/>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51FCE572-D734-40D5-CFD3-B1C4E01FA107}"/>
                </a:ext>
              </a:extLst>
            </p:cNvPr>
            <p:cNvSpPr txBox="1"/>
            <p:nvPr/>
          </p:nvSpPr>
          <p:spPr>
            <a:xfrm>
              <a:off x="7283911" y="6330450"/>
              <a:ext cx="1214329" cy="290460"/>
            </a:xfrm>
            <a:prstGeom prst="rect">
              <a:avLst/>
            </a:prstGeom>
          </p:spPr>
          <p:txBody>
            <a:bodyPr wrap="square" rtlCol="0">
              <a:spAutoFit/>
            </a:bodyPr>
            <a:lstStyle/>
            <a:p>
              <a:pPr algn="l"/>
              <a:r>
                <a:rPr lang="en-BE" dirty="0"/>
                <a:t>TSLP</a:t>
              </a:r>
            </a:p>
          </p:txBody>
        </p:sp>
        <p:sp>
          <p:nvSpPr>
            <p:cNvPr id="19" name="TextBox 18">
              <a:extLst>
                <a:ext uri="{FF2B5EF4-FFF2-40B4-BE49-F238E27FC236}">
                  <a16:creationId xmlns:a16="http://schemas.microsoft.com/office/drawing/2014/main" id="{CCD536D9-ABDC-D31B-F58D-891CBDC87686}"/>
                </a:ext>
              </a:extLst>
            </p:cNvPr>
            <p:cNvSpPr txBox="1"/>
            <p:nvPr/>
          </p:nvSpPr>
          <p:spPr>
            <a:xfrm>
              <a:off x="10245200" y="6326753"/>
              <a:ext cx="1214329" cy="290460"/>
            </a:xfrm>
            <a:prstGeom prst="rect">
              <a:avLst/>
            </a:prstGeom>
          </p:spPr>
          <p:txBody>
            <a:bodyPr wrap="square" rtlCol="0">
              <a:spAutoFit/>
            </a:bodyPr>
            <a:lstStyle/>
            <a:p>
              <a:pPr algn="l"/>
              <a:r>
                <a:rPr lang="en-BE" dirty="0"/>
                <a:t>TSLPR</a:t>
              </a:r>
            </a:p>
          </p:txBody>
        </p:sp>
        <p:sp>
          <p:nvSpPr>
            <p:cNvPr id="20" name="TextBox 19">
              <a:extLst>
                <a:ext uri="{FF2B5EF4-FFF2-40B4-BE49-F238E27FC236}">
                  <a16:creationId xmlns:a16="http://schemas.microsoft.com/office/drawing/2014/main" id="{B35B0BE0-B497-A8F1-1F99-AF94161534E9}"/>
                </a:ext>
              </a:extLst>
            </p:cNvPr>
            <p:cNvSpPr txBox="1"/>
            <p:nvPr/>
          </p:nvSpPr>
          <p:spPr>
            <a:xfrm>
              <a:off x="8531095" y="6337609"/>
              <a:ext cx="1214329" cy="369332"/>
            </a:xfrm>
            <a:prstGeom prst="rect">
              <a:avLst/>
            </a:prstGeom>
          </p:spPr>
          <p:txBody>
            <a:bodyPr wrap="square" rtlCol="0">
              <a:spAutoFit/>
            </a:bodyPr>
            <a:lstStyle/>
            <a:p>
              <a:pPr algn="l"/>
              <a:r>
                <a:rPr lang="en-BE"/>
                <a:t>IL-7Ra</a:t>
              </a:r>
            </a:p>
          </p:txBody>
        </p:sp>
      </p:grpSp>
    </p:spTree>
    <p:extLst>
      <p:ext uri="{BB962C8B-B14F-4D97-AF65-F5344CB8AC3E}">
        <p14:creationId xmlns:p14="http://schemas.microsoft.com/office/powerpoint/2010/main" val="286999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2" grpId="0" animBg="1"/>
      <p:bldP spid="23" grpId="0" animBg="1"/>
      <p:bldP spid="3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a:grpSpLocks noChangeAspect="1"/>
          </p:cNvGrpSpPr>
          <p:nvPr/>
        </p:nvGrpSpPr>
        <p:grpSpPr>
          <a:xfrm>
            <a:off x="3208069" y="1606030"/>
            <a:ext cx="8592510" cy="3768550"/>
            <a:chOff x="1104901" y="2035350"/>
            <a:chExt cx="7082731" cy="310638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50420" y="1704521"/>
              <a:ext cx="3106381" cy="3768043"/>
            </a:xfrm>
            <a:prstGeom prst="rect">
              <a:avLst/>
            </a:prstGeom>
            <a:ln w="15875">
              <a:solidFill>
                <a:srgbClr val="FF0000"/>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01" y="2220328"/>
              <a:ext cx="2487065" cy="2221777"/>
            </a:xfrm>
            <a:prstGeom prst="rect">
              <a:avLst/>
            </a:prstGeom>
          </p:spPr>
        </p:pic>
        <p:cxnSp>
          <p:nvCxnSpPr>
            <p:cNvPr id="7" name="Straight Connector 6"/>
            <p:cNvCxnSpPr/>
            <p:nvPr/>
          </p:nvCxnSpPr>
          <p:spPr>
            <a:xfrm flipV="1">
              <a:off x="3203524" y="2035350"/>
              <a:ext cx="1216065" cy="145923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03524" y="4087167"/>
              <a:ext cx="1216162" cy="1054566"/>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3" name="Title 1">
            <a:extLst>
              <a:ext uri="{FF2B5EF4-FFF2-40B4-BE49-F238E27FC236}">
                <a16:creationId xmlns:a16="http://schemas.microsoft.com/office/drawing/2014/main" id="{FFD48B32-D1F8-9D3B-A758-0385D867034C}"/>
              </a:ext>
            </a:extLst>
          </p:cNvPr>
          <p:cNvSpPr>
            <a:spLocks noGrp="1"/>
          </p:cNvSpPr>
          <p:nvPr>
            <p:ph type="title"/>
          </p:nvPr>
        </p:nvSpPr>
        <p:spPr>
          <a:xfrm>
            <a:off x="123426" y="81342"/>
            <a:ext cx="11945148" cy="1524688"/>
          </a:xfrm>
        </p:spPr>
        <p:txBody>
          <a:bodyPr/>
          <a:lstStyle/>
          <a:p>
            <a:pPr algn="ctr"/>
            <a:r>
              <a:rPr lang="en-US">
                <a:solidFill>
                  <a:srgbClr val="002060"/>
                </a:solidFill>
              </a:rPr>
              <a:t>Comparison with experimental crystal structure?</a:t>
            </a:r>
            <a:endParaRPr lang="en-BE"/>
          </a:p>
        </p:txBody>
      </p:sp>
      <p:pic>
        <p:nvPicPr>
          <p:cNvPr id="15" name="Picture 14">
            <a:extLst>
              <a:ext uri="{FF2B5EF4-FFF2-40B4-BE49-F238E27FC236}">
                <a16:creationId xmlns:a16="http://schemas.microsoft.com/office/drawing/2014/main" id="{B6925016-A3BC-2656-6700-1AC0C19C32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64" y="2316541"/>
            <a:ext cx="2838928" cy="2119551"/>
          </a:xfrm>
          <a:prstGeom prst="rect">
            <a:avLst/>
          </a:prstGeom>
          <a:ln w="6350">
            <a:noFill/>
          </a:ln>
        </p:spPr>
      </p:pic>
      <p:sp>
        <p:nvSpPr>
          <p:cNvPr id="2" name="TextBox 1">
            <a:extLst>
              <a:ext uri="{FF2B5EF4-FFF2-40B4-BE49-F238E27FC236}">
                <a16:creationId xmlns:a16="http://schemas.microsoft.com/office/drawing/2014/main" id="{A5E83337-5567-1276-D286-ABE1911F248A}"/>
              </a:ext>
            </a:extLst>
          </p:cNvPr>
          <p:cNvSpPr txBox="1"/>
          <p:nvPr/>
        </p:nvSpPr>
        <p:spPr>
          <a:xfrm>
            <a:off x="7442200" y="5638800"/>
            <a:ext cx="4064000" cy="646331"/>
          </a:xfrm>
          <a:prstGeom prst="rect">
            <a:avLst/>
          </a:prstGeom>
        </p:spPr>
        <p:txBody>
          <a:bodyPr wrap="square" rtlCol="0">
            <a:spAutoFit/>
          </a:bodyPr>
          <a:lstStyle/>
          <a:p>
            <a:pPr algn="l"/>
            <a:r>
              <a:rPr lang="en-BE"/>
              <a:t>Crystal packing of TSLP:TSLPR:IL7-R complexes</a:t>
            </a:r>
          </a:p>
        </p:txBody>
      </p:sp>
    </p:spTree>
    <p:extLst>
      <p:ext uri="{BB962C8B-B14F-4D97-AF65-F5344CB8AC3E}">
        <p14:creationId xmlns:p14="http://schemas.microsoft.com/office/powerpoint/2010/main" val="2134358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7A89FF-033A-5E9A-0EE8-3F29AFAC0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693" y="742254"/>
            <a:ext cx="9302293" cy="5425702"/>
          </a:xfrm>
          <a:prstGeom prst="rect">
            <a:avLst/>
          </a:prstGeom>
        </p:spPr>
      </p:pic>
      <p:pic>
        <p:nvPicPr>
          <p:cNvPr id="9" name="Picture 8">
            <a:extLst>
              <a:ext uri="{FF2B5EF4-FFF2-40B4-BE49-F238E27FC236}">
                <a16:creationId xmlns:a16="http://schemas.microsoft.com/office/drawing/2014/main" id="{F6A4E743-9279-30C4-F3AF-EAAB079CF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742254"/>
            <a:ext cx="9158521" cy="5341845"/>
          </a:xfrm>
          <a:prstGeom prst="rect">
            <a:avLst/>
          </a:prstGeom>
        </p:spPr>
      </p:pic>
      <p:sp>
        <p:nvSpPr>
          <p:cNvPr id="10" name="TextBox 9">
            <a:extLst>
              <a:ext uri="{FF2B5EF4-FFF2-40B4-BE49-F238E27FC236}">
                <a16:creationId xmlns:a16="http://schemas.microsoft.com/office/drawing/2014/main" id="{FFF314BD-D555-B9FF-446D-7BFAFD90D452}"/>
              </a:ext>
            </a:extLst>
          </p:cNvPr>
          <p:cNvSpPr txBox="1"/>
          <p:nvPr/>
        </p:nvSpPr>
        <p:spPr>
          <a:xfrm>
            <a:off x="1131899" y="5293745"/>
            <a:ext cx="3225337" cy="646331"/>
          </a:xfrm>
          <a:prstGeom prst="rect">
            <a:avLst/>
          </a:prstGeom>
        </p:spPr>
        <p:txBody>
          <a:bodyPr wrap="square" rtlCol="0">
            <a:spAutoFit/>
          </a:bodyPr>
          <a:lstStyle/>
          <a:p>
            <a:pPr algn="l"/>
            <a:r>
              <a:rPr lang="en-BE"/>
              <a:t>Experimental crystal structure to 2.56 Å resolution (pdb 5j11)</a:t>
            </a:r>
          </a:p>
        </p:txBody>
      </p:sp>
      <p:sp>
        <p:nvSpPr>
          <p:cNvPr id="11" name="TextBox 10">
            <a:extLst>
              <a:ext uri="{FF2B5EF4-FFF2-40B4-BE49-F238E27FC236}">
                <a16:creationId xmlns:a16="http://schemas.microsoft.com/office/drawing/2014/main" id="{D0B6C16E-D7E3-7BA9-CFAB-2639E4715BD9}"/>
              </a:ext>
            </a:extLst>
          </p:cNvPr>
          <p:cNvSpPr txBox="1"/>
          <p:nvPr/>
        </p:nvSpPr>
        <p:spPr>
          <a:xfrm>
            <a:off x="9516065" y="5251816"/>
            <a:ext cx="2576423" cy="646331"/>
          </a:xfrm>
          <a:prstGeom prst="rect">
            <a:avLst/>
          </a:prstGeom>
        </p:spPr>
        <p:txBody>
          <a:bodyPr wrap="square" rtlCol="0">
            <a:spAutoFit/>
          </a:bodyPr>
          <a:lstStyle/>
          <a:p>
            <a:pPr algn="l"/>
            <a:r>
              <a:rPr lang="en-BE"/>
              <a:t>Alphafold-Multimer prediction</a:t>
            </a:r>
          </a:p>
        </p:txBody>
      </p:sp>
      <p:sp>
        <p:nvSpPr>
          <p:cNvPr id="12" name="Title 1">
            <a:extLst>
              <a:ext uri="{FF2B5EF4-FFF2-40B4-BE49-F238E27FC236}">
                <a16:creationId xmlns:a16="http://schemas.microsoft.com/office/drawing/2014/main" id="{383D643C-80A9-8E61-AC83-378BED0960DC}"/>
              </a:ext>
            </a:extLst>
          </p:cNvPr>
          <p:cNvSpPr>
            <a:spLocks noGrp="1"/>
          </p:cNvSpPr>
          <p:nvPr>
            <p:ph type="title"/>
          </p:nvPr>
        </p:nvSpPr>
        <p:spPr>
          <a:xfrm>
            <a:off x="217025" y="-177450"/>
            <a:ext cx="11945148" cy="1524688"/>
          </a:xfrm>
        </p:spPr>
        <p:txBody>
          <a:bodyPr/>
          <a:lstStyle/>
          <a:p>
            <a:pPr algn="ctr"/>
            <a:r>
              <a:rPr lang="en-US">
                <a:solidFill>
                  <a:srgbClr val="002060"/>
                </a:solidFill>
              </a:rPr>
              <a:t>Comparison with experimental crystal structure?</a:t>
            </a:r>
            <a:endParaRPr lang="en-BE"/>
          </a:p>
        </p:txBody>
      </p:sp>
    </p:spTree>
    <p:extLst>
      <p:ext uri="{BB962C8B-B14F-4D97-AF65-F5344CB8AC3E}">
        <p14:creationId xmlns:p14="http://schemas.microsoft.com/office/powerpoint/2010/main" val="282793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CA41EE-ADAB-E6FB-A4B0-4EA37F8A6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25" y="310551"/>
            <a:ext cx="11757949" cy="6858000"/>
          </a:xfrm>
          <a:prstGeom prst="rect">
            <a:avLst/>
          </a:prstGeom>
        </p:spPr>
      </p:pic>
      <p:sp>
        <p:nvSpPr>
          <p:cNvPr id="7" name="Title 1">
            <a:extLst>
              <a:ext uri="{FF2B5EF4-FFF2-40B4-BE49-F238E27FC236}">
                <a16:creationId xmlns:a16="http://schemas.microsoft.com/office/drawing/2014/main" id="{4B1EB115-CBA4-1231-CE01-2F751A4D2325}"/>
              </a:ext>
            </a:extLst>
          </p:cNvPr>
          <p:cNvSpPr>
            <a:spLocks noGrp="1"/>
          </p:cNvSpPr>
          <p:nvPr>
            <p:ph type="title"/>
          </p:nvPr>
        </p:nvSpPr>
        <p:spPr>
          <a:xfrm>
            <a:off x="217025" y="-177450"/>
            <a:ext cx="11945148" cy="1524688"/>
          </a:xfrm>
        </p:spPr>
        <p:txBody>
          <a:bodyPr/>
          <a:lstStyle/>
          <a:p>
            <a:pPr algn="ctr"/>
            <a:r>
              <a:rPr lang="en-US">
                <a:solidFill>
                  <a:srgbClr val="002060"/>
                </a:solidFill>
              </a:rPr>
              <a:t>Comparison with experimental crystal structure?</a:t>
            </a:r>
            <a:endParaRPr lang="en-BE"/>
          </a:p>
        </p:txBody>
      </p:sp>
      <p:sp>
        <p:nvSpPr>
          <p:cNvPr id="8" name="TextBox 7">
            <a:extLst>
              <a:ext uri="{FF2B5EF4-FFF2-40B4-BE49-F238E27FC236}">
                <a16:creationId xmlns:a16="http://schemas.microsoft.com/office/drawing/2014/main" id="{90F1DC02-C9F3-8D46-0146-606AF6C4761F}"/>
              </a:ext>
            </a:extLst>
          </p:cNvPr>
          <p:cNvSpPr txBox="1"/>
          <p:nvPr/>
        </p:nvSpPr>
        <p:spPr>
          <a:xfrm>
            <a:off x="8660921" y="4295955"/>
            <a:ext cx="3314053" cy="646331"/>
          </a:xfrm>
          <a:prstGeom prst="rect">
            <a:avLst/>
          </a:prstGeom>
        </p:spPr>
        <p:txBody>
          <a:bodyPr wrap="square" rtlCol="0">
            <a:spAutoFit/>
          </a:bodyPr>
          <a:lstStyle/>
          <a:p>
            <a:pPr algn="l"/>
            <a:r>
              <a:rPr lang="en-GB"/>
              <a:t>R</a:t>
            </a:r>
            <a:r>
              <a:rPr lang="en-BE"/>
              <a:t>msd-value =</a:t>
            </a:r>
          </a:p>
          <a:p>
            <a:r>
              <a:rPr lang="en-GB"/>
              <a:t>0.59 </a:t>
            </a:r>
            <a:r>
              <a:rPr lang="en-GB" err="1"/>
              <a:t>Å</a:t>
            </a:r>
            <a:r>
              <a:rPr lang="en-GB"/>
              <a:t> for 452 aligned C</a:t>
            </a:r>
            <a:r>
              <a:rPr lang="en-GB">
                <a:latin typeface="Symbol" pitchFamily="2" charset="2"/>
              </a:rPr>
              <a:t>a </a:t>
            </a:r>
            <a:r>
              <a:rPr lang="en-GB"/>
              <a:t>atoms</a:t>
            </a:r>
            <a:r>
              <a:rPr lang="en-BE"/>
              <a:t> </a:t>
            </a:r>
          </a:p>
        </p:txBody>
      </p:sp>
    </p:spTree>
    <p:extLst>
      <p:ext uri="{BB962C8B-B14F-4D97-AF65-F5344CB8AC3E}">
        <p14:creationId xmlns:p14="http://schemas.microsoft.com/office/powerpoint/2010/main" val="1048221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37311B-6F81-948E-0707-6B248FDE39CD}"/>
              </a:ext>
            </a:extLst>
          </p:cNvPr>
          <p:cNvSpPr>
            <a:spLocks noGrp="1"/>
          </p:cNvSpPr>
          <p:nvPr>
            <p:ph type="title"/>
          </p:nvPr>
        </p:nvSpPr>
        <p:spPr>
          <a:xfrm>
            <a:off x="471139" y="50262"/>
            <a:ext cx="11249722" cy="1524688"/>
          </a:xfrm>
        </p:spPr>
        <p:txBody>
          <a:bodyPr/>
          <a:lstStyle/>
          <a:p>
            <a:r>
              <a:rPr lang="en-US" dirty="0">
                <a:solidFill>
                  <a:srgbClr val="002060"/>
                </a:solidFill>
                <a:latin typeface="Corbel"/>
              </a:rPr>
              <a:t>Prediction of the </a:t>
            </a:r>
            <a:r>
              <a:rPr lang="en-US" dirty="0" err="1">
                <a:solidFill>
                  <a:srgbClr val="002060"/>
                </a:solidFill>
                <a:latin typeface="Corbel"/>
              </a:rPr>
              <a:t>Leptin:LepR</a:t>
            </a:r>
            <a:r>
              <a:rPr lang="en-US" dirty="0">
                <a:solidFill>
                  <a:srgbClr val="002060"/>
                </a:solidFill>
                <a:latin typeface="Corbel"/>
              </a:rPr>
              <a:t> complex</a:t>
            </a:r>
            <a:endParaRPr lang="en-BE" dirty="0"/>
          </a:p>
        </p:txBody>
      </p:sp>
      <p:sp>
        <p:nvSpPr>
          <p:cNvPr id="2" name="Oval 1">
            <a:extLst>
              <a:ext uri="{FF2B5EF4-FFF2-40B4-BE49-F238E27FC236}">
                <a16:creationId xmlns:a16="http://schemas.microsoft.com/office/drawing/2014/main" id="{142EFACF-BCEB-B2F6-7403-0347AA51D44B}"/>
              </a:ext>
            </a:extLst>
          </p:cNvPr>
          <p:cNvSpPr/>
          <p:nvPr/>
        </p:nvSpPr>
        <p:spPr>
          <a:xfrm>
            <a:off x="2559774" y="2203006"/>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Oval 2">
            <a:extLst>
              <a:ext uri="{FF2B5EF4-FFF2-40B4-BE49-F238E27FC236}">
                <a16:creationId xmlns:a16="http://schemas.microsoft.com/office/drawing/2014/main" id="{8BDFD5C4-ECED-3D51-C0BD-39B4A95E7D61}"/>
              </a:ext>
            </a:extLst>
          </p:cNvPr>
          <p:cNvSpPr/>
          <p:nvPr/>
        </p:nvSpPr>
        <p:spPr>
          <a:xfrm>
            <a:off x="2559774" y="3095101"/>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6AB6841D-97DE-C61D-238A-A9D9BD824729}"/>
              </a:ext>
            </a:extLst>
          </p:cNvPr>
          <p:cNvSpPr/>
          <p:nvPr/>
        </p:nvSpPr>
        <p:spPr>
          <a:xfrm>
            <a:off x="2559774" y="3976045"/>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603B284B-B16F-12F8-C769-79AC8109DAC6}"/>
              </a:ext>
            </a:extLst>
          </p:cNvPr>
          <p:cNvSpPr txBox="1"/>
          <p:nvPr/>
        </p:nvSpPr>
        <p:spPr>
          <a:xfrm>
            <a:off x="3340359" y="3300727"/>
            <a:ext cx="1226634" cy="646331"/>
          </a:xfrm>
          <a:prstGeom prst="rect">
            <a:avLst/>
          </a:prstGeom>
        </p:spPr>
        <p:txBody>
          <a:bodyPr wrap="square" rtlCol="0">
            <a:spAutoFit/>
          </a:bodyPr>
          <a:lstStyle/>
          <a:p>
            <a:pPr algn="l"/>
            <a:r>
              <a:rPr lang="en-BE" sz="3600" b="1" dirty="0"/>
              <a:t>+</a:t>
            </a:r>
          </a:p>
        </p:txBody>
      </p:sp>
      <p:sp>
        <p:nvSpPr>
          <p:cNvPr id="8" name="Oval 7">
            <a:extLst>
              <a:ext uri="{FF2B5EF4-FFF2-40B4-BE49-F238E27FC236}">
                <a16:creationId xmlns:a16="http://schemas.microsoft.com/office/drawing/2014/main" id="{AE1F2BD8-8182-0E0B-1A06-F041FAD139BE}"/>
              </a:ext>
            </a:extLst>
          </p:cNvPr>
          <p:cNvSpPr/>
          <p:nvPr/>
        </p:nvSpPr>
        <p:spPr>
          <a:xfrm rot="5400000">
            <a:off x="4271485" y="3142921"/>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A11AB7B5-6180-9EDC-6467-BAEB619B2F9E}"/>
              </a:ext>
            </a:extLst>
          </p:cNvPr>
          <p:cNvSpPr txBox="1"/>
          <p:nvPr/>
        </p:nvSpPr>
        <p:spPr>
          <a:xfrm>
            <a:off x="3953676" y="4128156"/>
            <a:ext cx="1886857" cy="584775"/>
          </a:xfrm>
          <a:prstGeom prst="rect">
            <a:avLst/>
          </a:prstGeom>
        </p:spPr>
        <p:txBody>
          <a:bodyPr wrap="square" rtlCol="0">
            <a:spAutoFit/>
          </a:bodyPr>
          <a:lstStyle/>
          <a:p>
            <a:pPr algn="l"/>
            <a:r>
              <a:rPr lang="en-BE" sz="3200" dirty="0"/>
              <a:t>Leptin</a:t>
            </a:r>
          </a:p>
        </p:txBody>
      </p:sp>
      <p:sp>
        <p:nvSpPr>
          <p:cNvPr id="10" name="TextBox 9">
            <a:extLst>
              <a:ext uri="{FF2B5EF4-FFF2-40B4-BE49-F238E27FC236}">
                <a16:creationId xmlns:a16="http://schemas.microsoft.com/office/drawing/2014/main" id="{E55F8D2E-EA6E-8158-4963-A13A2838DFF2}"/>
              </a:ext>
            </a:extLst>
          </p:cNvPr>
          <p:cNvSpPr txBox="1"/>
          <p:nvPr/>
        </p:nvSpPr>
        <p:spPr>
          <a:xfrm>
            <a:off x="1619531" y="5046807"/>
            <a:ext cx="2247058" cy="1077218"/>
          </a:xfrm>
          <a:prstGeom prst="rect">
            <a:avLst/>
          </a:prstGeom>
        </p:spPr>
        <p:txBody>
          <a:bodyPr wrap="square" rtlCol="0">
            <a:spAutoFit/>
          </a:bodyPr>
          <a:lstStyle/>
          <a:p>
            <a:pPr algn="ctr"/>
            <a:r>
              <a:rPr lang="en-BE" sz="3200" dirty="0"/>
              <a:t>LepR</a:t>
            </a:r>
          </a:p>
          <a:p>
            <a:pPr algn="ctr"/>
            <a:r>
              <a:rPr lang="en-BE" sz="3200" dirty="0"/>
              <a:t>fragment</a:t>
            </a:r>
          </a:p>
        </p:txBody>
      </p:sp>
      <p:sp>
        <p:nvSpPr>
          <p:cNvPr id="11" name="TextBox 10">
            <a:extLst>
              <a:ext uri="{FF2B5EF4-FFF2-40B4-BE49-F238E27FC236}">
                <a16:creationId xmlns:a16="http://schemas.microsoft.com/office/drawing/2014/main" id="{94C4AA51-2E84-4A39-5A57-5D247FEC4086}"/>
              </a:ext>
            </a:extLst>
          </p:cNvPr>
          <p:cNvSpPr txBox="1"/>
          <p:nvPr/>
        </p:nvSpPr>
        <p:spPr>
          <a:xfrm>
            <a:off x="2131602" y="2469963"/>
            <a:ext cx="1117600" cy="369332"/>
          </a:xfrm>
          <a:prstGeom prst="rect">
            <a:avLst/>
          </a:prstGeom>
        </p:spPr>
        <p:txBody>
          <a:bodyPr wrap="square" rtlCol="0">
            <a:spAutoFit/>
          </a:bodyPr>
          <a:lstStyle/>
          <a:p>
            <a:pPr algn="l"/>
            <a:r>
              <a:rPr lang="en-BE" dirty="0"/>
              <a:t>Ig</a:t>
            </a:r>
          </a:p>
        </p:txBody>
      </p:sp>
      <p:sp>
        <p:nvSpPr>
          <p:cNvPr id="12" name="TextBox 11">
            <a:extLst>
              <a:ext uri="{FF2B5EF4-FFF2-40B4-BE49-F238E27FC236}">
                <a16:creationId xmlns:a16="http://schemas.microsoft.com/office/drawing/2014/main" id="{0362A6DC-14CB-9001-EB28-6402CF9CD0A7}"/>
              </a:ext>
            </a:extLst>
          </p:cNvPr>
          <p:cNvSpPr txBox="1"/>
          <p:nvPr/>
        </p:nvSpPr>
        <p:spPr>
          <a:xfrm>
            <a:off x="1691354" y="3835008"/>
            <a:ext cx="1117600" cy="369332"/>
          </a:xfrm>
          <a:prstGeom prst="rect">
            <a:avLst/>
          </a:prstGeom>
        </p:spPr>
        <p:txBody>
          <a:bodyPr wrap="square" rtlCol="0">
            <a:spAutoFit/>
          </a:bodyPr>
          <a:lstStyle/>
          <a:p>
            <a:pPr algn="l"/>
            <a:r>
              <a:rPr lang="en-BE" dirty="0"/>
              <a:t>CRH2</a:t>
            </a:r>
          </a:p>
        </p:txBody>
      </p:sp>
      <p:sp>
        <p:nvSpPr>
          <p:cNvPr id="13" name="TextBox 12">
            <a:extLst>
              <a:ext uri="{FF2B5EF4-FFF2-40B4-BE49-F238E27FC236}">
                <a16:creationId xmlns:a16="http://schemas.microsoft.com/office/drawing/2014/main" id="{0DA9045B-120F-F3F4-9AA5-CD245B87842E}"/>
              </a:ext>
            </a:extLst>
          </p:cNvPr>
          <p:cNvSpPr txBox="1"/>
          <p:nvPr/>
        </p:nvSpPr>
        <p:spPr>
          <a:xfrm>
            <a:off x="6633388" y="2203006"/>
            <a:ext cx="5387456" cy="1938992"/>
          </a:xfrm>
          <a:prstGeom prst="rect">
            <a:avLst/>
          </a:prstGeom>
        </p:spPr>
        <p:txBody>
          <a:bodyPr wrap="square" rtlCol="0">
            <a:spAutoFit/>
          </a:bodyPr>
          <a:lstStyle/>
          <a:p>
            <a:pPr marL="285750" indent="-285750" algn="l">
              <a:buFont typeface="Arial" panose="020B0604020202020204" pitchFamily="34" charset="0"/>
              <a:buChar char="•"/>
            </a:pPr>
            <a:r>
              <a:rPr lang="en-BE" sz="2400" dirty="0"/>
              <a:t>Structural basis for complex formation?</a:t>
            </a:r>
          </a:p>
          <a:p>
            <a:pPr marL="285750" indent="-285750" algn="l">
              <a:buFont typeface="Arial" panose="020B0604020202020204" pitchFamily="34" charset="0"/>
              <a:buChar char="•"/>
            </a:pPr>
            <a:endParaRPr lang="en-BE" sz="2400" dirty="0"/>
          </a:p>
          <a:p>
            <a:pPr marL="285750" indent="-285750" algn="l">
              <a:buFont typeface="Arial" panose="020B0604020202020204" pitchFamily="34" charset="0"/>
              <a:buChar char="•"/>
            </a:pPr>
            <a:r>
              <a:rPr lang="en-BE" sz="2400" dirty="0"/>
              <a:t>“</a:t>
            </a:r>
            <a:r>
              <a:rPr lang="en-BE" sz="2400" i="1" dirty="0"/>
              <a:t>Expected</a:t>
            </a:r>
            <a:r>
              <a:rPr lang="en-BE" sz="2400" dirty="0"/>
              <a:t>” 2:2 stoichiometry based on related cytokine-receptor complexes </a:t>
            </a:r>
          </a:p>
        </p:txBody>
      </p:sp>
      <p:sp>
        <p:nvSpPr>
          <p:cNvPr id="14" name="Oval 13">
            <a:extLst>
              <a:ext uri="{FF2B5EF4-FFF2-40B4-BE49-F238E27FC236}">
                <a16:creationId xmlns:a16="http://schemas.microsoft.com/office/drawing/2014/main" id="{558B4B3F-06E2-9026-2864-AB2276F135F0}"/>
              </a:ext>
            </a:extLst>
          </p:cNvPr>
          <p:cNvSpPr/>
          <p:nvPr/>
        </p:nvSpPr>
        <p:spPr>
          <a:xfrm rot="5400000">
            <a:off x="8766604" y="4542024"/>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6534EE0F-D1BD-6A4D-71EF-D5F2FD1058E8}"/>
              </a:ext>
            </a:extLst>
          </p:cNvPr>
          <p:cNvSpPr/>
          <p:nvPr/>
        </p:nvSpPr>
        <p:spPr>
          <a:xfrm rot="5400000">
            <a:off x="7885660" y="4542024"/>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2A97E0C7-782D-5180-720F-3D2A1AB7D6A2}"/>
              </a:ext>
            </a:extLst>
          </p:cNvPr>
          <p:cNvSpPr/>
          <p:nvPr/>
        </p:nvSpPr>
        <p:spPr>
          <a:xfrm rot="10800000">
            <a:off x="8167835" y="4589409"/>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7" name="Group 16">
            <a:extLst>
              <a:ext uri="{FF2B5EF4-FFF2-40B4-BE49-F238E27FC236}">
                <a16:creationId xmlns:a16="http://schemas.microsoft.com/office/drawing/2014/main" id="{02FC44F4-B967-1C5B-36DB-489248C93EF6}"/>
              </a:ext>
            </a:extLst>
          </p:cNvPr>
          <p:cNvGrpSpPr/>
          <p:nvPr/>
        </p:nvGrpSpPr>
        <p:grpSpPr>
          <a:xfrm rot="5400000">
            <a:off x="9047946" y="4457202"/>
            <a:ext cx="457200" cy="2662038"/>
            <a:chOff x="3523785" y="2475573"/>
            <a:chExt cx="457200" cy="2662038"/>
          </a:xfrm>
        </p:grpSpPr>
        <p:sp>
          <p:nvSpPr>
            <p:cNvPr id="18" name="Oval 17">
              <a:extLst>
                <a:ext uri="{FF2B5EF4-FFF2-40B4-BE49-F238E27FC236}">
                  <a16:creationId xmlns:a16="http://schemas.microsoft.com/office/drawing/2014/main" id="{7E269DD4-8B01-5FFF-C328-A3D2DAD282C8}"/>
                </a:ext>
              </a:extLst>
            </p:cNvPr>
            <p:cNvSpPr/>
            <p:nvPr/>
          </p:nvSpPr>
          <p:spPr>
            <a:xfrm>
              <a:off x="3523785" y="247557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A5652FD6-D7EE-A354-C14D-6E8BAB0F255C}"/>
                </a:ext>
              </a:extLst>
            </p:cNvPr>
            <p:cNvSpPr/>
            <p:nvPr/>
          </p:nvSpPr>
          <p:spPr>
            <a:xfrm>
              <a:off x="3523785" y="336766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A80920F5-248B-42D8-00BF-49375240B68E}"/>
                </a:ext>
              </a:extLst>
            </p:cNvPr>
            <p:cNvSpPr/>
            <p:nvPr/>
          </p:nvSpPr>
          <p:spPr>
            <a:xfrm>
              <a:off x="3523785" y="4248612"/>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1" name="Oval 20">
            <a:extLst>
              <a:ext uri="{FF2B5EF4-FFF2-40B4-BE49-F238E27FC236}">
                <a16:creationId xmlns:a16="http://schemas.microsoft.com/office/drawing/2014/main" id="{822ABAA6-61A1-5FCB-423F-648F7FAEBF6A}"/>
              </a:ext>
            </a:extLst>
          </p:cNvPr>
          <p:cNvSpPr/>
          <p:nvPr/>
        </p:nvSpPr>
        <p:spPr>
          <a:xfrm rot="10623713">
            <a:off x="9556260" y="5166618"/>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39B1BD73-D812-4CE0-6FE0-B3A83AE9FE72}"/>
              </a:ext>
            </a:extLst>
          </p:cNvPr>
          <p:cNvSpPr/>
          <p:nvPr/>
        </p:nvSpPr>
        <p:spPr>
          <a:xfrm rot="5400000">
            <a:off x="9658699" y="454202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TextBox 22">
            <a:extLst>
              <a:ext uri="{FF2B5EF4-FFF2-40B4-BE49-F238E27FC236}">
                <a16:creationId xmlns:a16="http://schemas.microsoft.com/office/drawing/2014/main" id="{27F9786D-BDA9-EE48-F876-48DB39E89D1A}"/>
              </a:ext>
            </a:extLst>
          </p:cNvPr>
          <p:cNvSpPr txBox="1"/>
          <p:nvPr/>
        </p:nvSpPr>
        <p:spPr>
          <a:xfrm>
            <a:off x="9715471" y="4376148"/>
            <a:ext cx="1117600" cy="369332"/>
          </a:xfrm>
          <a:prstGeom prst="rect">
            <a:avLst/>
          </a:prstGeom>
        </p:spPr>
        <p:txBody>
          <a:bodyPr wrap="square" rtlCol="0">
            <a:spAutoFit/>
          </a:bodyPr>
          <a:lstStyle/>
          <a:p>
            <a:pPr algn="l"/>
            <a:r>
              <a:rPr lang="en-BE" dirty="0"/>
              <a:t>Ig</a:t>
            </a:r>
          </a:p>
        </p:txBody>
      </p:sp>
      <p:sp>
        <p:nvSpPr>
          <p:cNvPr id="24" name="TextBox 23">
            <a:extLst>
              <a:ext uri="{FF2B5EF4-FFF2-40B4-BE49-F238E27FC236}">
                <a16:creationId xmlns:a16="http://schemas.microsoft.com/office/drawing/2014/main" id="{A021CAC9-19E4-06D2-8549-9ED9AA87FCBA}"/>
              </a:ext>
            </a:extLst>
          </p:cNvPr>
          <p:cNvSpPr txBox="1"/>
          <p:nvPr/>
        </p:nvSpPr>
        <p:spPr>
          <a:xfrm>
            <a:off x="8193771" y="6059210"/>
            <a:ext cx="1117600" cy="369332"/>
          </a:xfrm>
          <a:prstGeom prst="rect">
            <a:avLst/>
          </a:prstGeom>
        </p:spPr>
        <p:txBody>
          <a:bodyPr wrap="square" rtlCol="0">
            <a:spAutoFit/>
          </a:bodyPr>
          <a:lstStyle/>
          <a:p>
            <a:pPr algn="l"/>
            <a:r>
              <a:rPr lang="en-BE" dirty="0"/>
              <a:t>Ig’</a:t>
            </a:r>
          </a:p>
        </p:txBody>
      </p:sp>
      <p:sp>
        <p:nvSpPr>
          <p:cNvPr id="25" name="TextBox 24">
            <a:extLst>
              <a:ext uri="{FF2B5EF4-FFF2-40B4-BE49-F238E27FC236}">
                <a16:creationId xmlns:a16="http://schemas.microsoft.com/office/drawing/2014/main" id="{3C3C3B16-69AC-6ACA-8F1B-15D8D6348F73}"/>
              </a:ext>
            </a:extLst>
          </p:cNvPr>
          <p:cNvSpPr txBox="1"/>
          <p:nvPr/>
        </p:nvSpPr>
        <p:spPr>
          <a:xfrm>
            <a:off x="7449960" y="4424564"/>
            <a:ext cx="1117600" cy="369332"/>
          </a:xfrm>
          <a:prstGeom prst="rect">
            <a:avLst/>
          </a:prstGeom>
        </p:spPr>
        <p:txBody>
          <a:bodyPr wrap="square" rtlCol="0">
            <a:spAutoFit/>
          </a:bodyPr>
          <a:lstStyle/>
          <a:p>
            <a:pPr algn="l"/>
            <a:r>
              <a:rPr lang="en-BE" dirty="0"/>
              <a:t>CRH2</a:t>
            </a:r>
          </a:p>
        </p:txBody>
      </p:sp>
      <p:sp>
        <p:nvSpPr>
          <p:cNvPr id="26" name="TextBox 25">
            <a:extLst>
              <a:ext uri="{FF2B5EF4-FFF2-40B4-BE49-F238E27FC236}">
                <a16:creationId xmlns:a16="http://schemas.microsoft.com/office/drawing/2014/main" id="{9B0B4E0F-A30D-A0B0-3F19-A190624D0683}"/>
              </a:ext>
            </a:extLst>
          </p:cNvPr>
          <p:cNvSpPr txBox="1"/>
          <p:nvPr/>
        </p:nvSpPr>
        <p:spPr>
          <a:xfrm>
            <a:off x="10115267" y="6013692"/>
            <a:ext cx="1117600" cy="369332"/>
          </a:xfrm>
          <a:prstGeom prst="rect">
            <a:avLst/>
          </a:prstGeom>
        </p:spPr>
        <p:txBody>
          <a:bodyPr wrap="square" rtlCol="0">
            <a:spAutoFit/>
          </a:bodyPr>
          <a:lstStyle/>
          <a:p>
            <a:pPr algn="l"/>
            <a:r>
              <a:rPr lang="en-BE" dirty="0"/>
              <a:t>CRH2’</a:t>
            </a:r>
          </a:p>
        </p:txBody>
      </p:sp>
      <p:sp>
        <p:nvSpPr>
          <p:cNvPr id="27" name="Left Brace 26">
            <a:extLst>
              <a:ext uri="{FF2B5EF4-FFF2-40B4-BE49-F238E27FC236}">
                <a16:creationId xmlns:a16="http://schemas.microsoft.com/office/drawing/2014/main" id="{8D428371-8FAB-35FB-4D43-F241672E034F}"/>
              </a:ext>
            </a:extLst>
          </p:cNvPr>
          <p:cNvSpPr/>
          <p:nvPr/>
        </p:nvSpPr>
        <p:spPr>
          <a:xfrm>
            <a:off x="2359152" y="3300727"/>
            <a:ext cx="200622" cy="149316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Tree>
    <p:extLst>
      <p:ext uri="{BB962C8B-B14F-4D97-AF65-F5344CB8AC3E}">
        <p14:creationId xmlns:p14="http://schemas.microsoft.com/office/powerpoint/2010/main" val="1301722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10815-8285-A79F-897E-60956AFC2E0B}"/>
              </a:ext>
            </a:extLst>
          </p:cNvPr>
          <p:cNvPicPr>
            <a:picLocks noChangeAspect="1"/>
          </p:cNvPicPr>
          <p:nvPr/>
        </p:nvPicPr>
        <p:blipFill>
          <a:blip r:embed="rId2"/>
          <a:stretch>
            <a:fillRect/>
          </a:stretch>
        </p:blipFill>
        <p:spPr>
          <a:xfrm>
            <a:off x="333365" y="519238"/>
            <a:ext cx="7772400" cy="5740324"/>
          </a:xfrm>
          <a:prstGeom prst="rect">
            <a:avLst/>
          </a:prstGeom>
        </p:spPr>
      </p:pic>
      <p:sp>
        <p:nvSpPr>
          <p:cNvPr id="13" name="Oval 12">
            <a:extLst>
              <a:ext uri="{FF2B5EF4-FFF2-40B4-BE49-F238E27FC236}">
                <a16:creationId xmlns:a16="http://schemas.microsoft.com/office/drawing/2014/main" id="{C1BE0CCD-6F12-DD86-7B6D-1ABA0BFB9EEC}"/>
              </a:ext>
            </a:extLst>
          </p:cNvPr>
          <p:cNvSpPr/>
          <p:nvPr/>
        </p:nvSpPr>
        <p:spPr>
          <a:xfrm rot="5400000">
            <a:off x="9579404" y="293093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A2BEA4F0-9BD3-AF36-0CCF-98CE977CA569}"/>
              </a:ext>
            </a:extLst>
          </p:cNvPr>
          <p:cNvSpPr/>
          <p:nvPr/>
        </p:nvSpPr>
        <p:spPr>
          <a:xfrm rot="5400000">
            <a:off x="8698460" y="293093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4F164A96-F6E6-5657-275C-501A991CDD5D}"/>
              </a:ext>
            </a:extLst>
          </p:cNvPr>
          <p:cNvSpPr/>
          <p:nvPr/>
        </p:nvSpPr>
        <p:spPr>
          <a:xfrm rot="10800000">
            <a:off x="8980635" y="2978323"/>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28A32A9E-C73F-EC14-DB9B-425C8257578D}"/>
              </a:ext>
            </a:extLst>
          </p:cNvPr>
          <p:cNvGrpSpPr/>
          <p:nvPr/>
        </p:nvGrpSpPr>
        <p:grpSpPr>
          <a:xfrm rot="5400000">
            <a:off x="9860746" y="2846116"/>
            <a:ext cx="457200" cy="2662038"/>
            <a:chOff x="3523785" y="2475573"/>
            <a:chExt cx="457200" cy="2662038"/>
          </a:xfrm>
        </p:grpSpPr>
        <p:sp>
          <p:nvSpPr>
            <p:cNvPr id="17" name="Oval 16">
              <a:extLst>
                <a:ext uri="{FF2B5EF4-FFF2-40B4-BE49-F238E27FC236}">
                  <a16:creationId xmlns:a16="http://schemas.microsoft.com/office/drawing/2014/main" id="{4680454F-D8F4-F7E3-8784-BB602FB8D238}"/>
                </a:ext>
              </a:extLst>
            </p:cNvPr>
            <p:cNvSpPr/>
            <p:nvPr/>
          </p:nvSpPr>
          <p:spPr>
            <a:xfrm>
              <a:off x="3523785" y="247557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88564AC7-2D65-22E6-0504-AE6EB5EF9A9F}"/>
                </a:ext>
              </a:extLst>
            </p:cNvPr>
            <p:cNvSpPr/>
            <p:nvPr/>
          </p:nvSpPr>
          <p:spPr>
            <a:xfrm>
              <a:off x="3523785" y="336766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5E849FC6-2CBF-880D-6E82-3C8CC87D5A07}"/>
                </a:ext>
              </a:extLst>
            </p:cNvPr>
            <p:cNvSpPr/>
            <p:nvPr/>
          </p:nvSpPr>
          <p:spPr>
            <a:xfrm>
              <a:off x="3523785" y="4248612"/>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0" name="Oval 19">
            <a:extLst>
              <a:ext uri="{FF2B5EF4-FFF2-40B4-BE49-F238E27FC236}">
                <a16:creationId xmlns:a16="http://schemas.microsoft.com/office/drawing/2014/main" id="{6E87DBAB-E9F1-70A8-D3A4-99FE5D43EEEC}"/>
              </a:ext>
            </a:extLst>
          </p:cNvPr>
          <p:cNvSpPr/>
          <p:nvPr/>
        </p:nvSpPr>
        <p:spPr>
          <a:xfrm rot="10623713">
            <a:off x="10369060" y="3555532"/>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43D6D52E-D9FD-0A88-8592-BDE9AA00B558}"/>
              </a:ext>
            </a:extLst>
          </p:cNvPr>
          <p:cNvSpPr/>
          <p:nvPr/>
        </p:nvSpPr>
        <p:spPr>
          <a:xfrm rot="5400000">
            <a:off x="10471499" y="2930937"/>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TextBox 21">
            <a:extLst>
              <a:ext uri="{FF2B5EF4-FFF2-40B4-BE49-F238E27FC236}">
                <a16:creationId xmlns:a16="http://schemas.microsoft.com/office/drawing/2014/main" id="{F5068E4C-5884-469C-041D-376508717398}"/>
              </a:ext>
            </a:extLst>
          </p:cNvPr>
          <p:cNvSpPr txBox="1"/>
          <p:nvPr/>
        </p:nvSpPr>
        <p:spPr>
          <a:xfrm>
            <a:off x="10528271" y="2765062"/>
            <a:ext cx="1117600" cy="369332"/>
          </a:xfrm>
          <a:prstGeom prst="rect">
            <a:avLst/>
          </a:prstGeom>
        </p:spPr>
        <p:txBody>
          <a:bodyPr wrap="square" rtlCol="0">
            <a:spAutoFit/>
          </a:bodyPr>
          <a:lstStyle/>
          <a:p>
            <a:pPr algn="l"/>
            <a:r>
              <a:rPr lang="en-BE" dirty="0"/>
              <a:t>Ig</a:t>
            </a:r>
          </a:p>
        </p:txBody>
      </p:sp>
      <p:sp>
        <p:nvSpPr>
          <p:cNvPr id="23" name="TextBox 22">
            <a:extLst>
              <a:ext uri="{FF2B5EF4-FFF2-40B4-BE49-F238E27FC236}">
                <a16:creationId xmlns:a16="http://schemas.microsoft.com/office/drawing/2014/main" id="{B52C6C12-C9F2-0DC6-2501-B55689AF0B5B}"/>
              </a:ext>
            </a:extLst>
          </p:cNvPr>
          <p:cNvSpPr txBox="1"/>
          <p:nvPr/>
        </p:nvSpPr>
        <p:spPr>
          <a:xfrm>
            <a:off x="9006571" y="4448124"/>
            <a:ext cx="1117600" cy="369332"/>
          </a:xfrm>
          <a:prstGeom prst="rect">
            <a:avLst/>
          </a:prstGeom>
        </p:spPr>
        <p:txBody>
          <a:bodyPr wrap="square" rtlCol="0">
            <a:spAutoFit/>
          </a:bodyPr>
          <a:lstStyle/>
          <a:p>
            <a:pPr algn="l"/>
            <a:r>
              <a:rPr lang="en-BE" dirty="0"/>
              <a:t>Ig’</a:t>
            </a:r>
          </a:p>
        </p:txBody>
      </p:sp>
      <p:sp>
        <p:nvSpPr>
          <p:cNvPr id="24" name="TextBox 23">
            <a:extLst>
              <a:ext uri="{FF2B5EF4-FFF2-40B4-BE49-F238E27FC236}">
                <a16:creationId xmlns:a16="http://schemas.microsoft.com/office/drawing/2014/main" id="{7AA2BC61-67D6-6656-1BB8-F896DF182E82}"/>
              </a:ext>
            </a:extLst>
          </p:cNvPr>
          <p:cNvSpPr txBox="1"/>
          <p:nvPr/>
        </p:nvSpPr>
        <p:spPr>
          <a:xfrm>
            <a:off x="8262760" y="2813478"/>
            <a:ext cx="1117600" cy="369332"/>
          </a:xfrm>
          <a:prstGeom prst="rect">
            <a:avLst/>
          </a:prstGeom>
        </p:spPr>
        <p:txBody>
          <a:bodyPr wrap="square" rtlCol="0">
            <a:spAutoFit/>
          </a:bodyPr>
          <a:lstStyle/>
          <a:p>
            <a:pPr algn="l"/>
            <a:r>
              <a:rPr lang="en-BE" dirty="0"/>
              <a:t>CRH2</a:t>
            </a:r>
          </a:p>
        </p:txBody>
      </p:sp>
      <p:sp>
        <p:nvSpPr>
          <p:cNvPr id="25" name="TextBox 24">
            <a:extLst>
              <a:ext uri="{FF2B5EF4-FFF2-40B4-BE49-F238E27FC236}">
                <a16:creationId xmlns:a16="http://schemas.microsoft.com/office/drawing/2014/main" id="{C41F2EA2-C5B1-43AD-EA87-5A5F6591CE61}"/>
              </a:ext>
            </a:extLst>
          </p:cNvPr>
          <p:cNvSpPr txBox="1"/>
          <p:nvPr/>
        </p:nvSpPr>
        <p:spPr>
          <a:xfrm>
            <a:off x="10928067" y="4402606"/>
            <a:ext cx="1117600" cy="369332"/>
          </a:xfrm>
          <a:prstGeom prst="rect">
            <a:avLst/>
          </a:prstGeom>
        </p:spPr>
        <p:txBody>
          <a:bodyPr wrap="square" rtlCol="0">
            <a:spAutoFit/>
          </a:bodyPr>
          <a:lstStyle/>
          <a:p>
            <a:pPr algn="l"/>
            <a:r>
              <a:rPr lang="en-BE" dirty="0"/>
              <a:t>CRH2’</a:t>
            </a:r>
          </a:p>
        </p:txBody>
      </p:sp>
    </p:spTree>
    <p:extLst>
      <p:ext uri="{BB962C8B-B14F-4D97-AF65-F5344CB8AC3E}">
        <p14:creationId xmlns:p14="http://schemas.microsoft.com/office/powerpoint/2010/main" val="1937915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77AABD-D94B-4029-DF94-8B48ECDC10A8}"/>
              </a:ext>
            </a:extLst>
          </p:cNvPr>
          <p:cNvPicPr>
            <a:picLocks noChangeAspect="1"/>
          </p:cNvPicPr>
          <p:nvPr/>
        </p:nvPicPr>
        <p:blipFill>
          <a:blip r:embed="rId2"/>
          <a:stretch>
            <a:fillRect/>
          </a:stretch>
        </p:blipFill>
        <p:spPr>
          <a:xfrm>
            <a:off x="2430244" y="0"/>
            <a:ext cx="7021545" cy="6858000"/>
          </a:xfrm>
          <a:prstGeom prst="rect">
            <a:avLst/>
          </a:prstGeom>
        </p:spPr>
      </p:pic>
    </p:spTree>
    <p:extLst>
      <p:ext uri="{BB962C8B-B14F-4D97-AF65-F5344CB8AC3E}">
        <p14:creationId xmlns:p14="http://schemas.microsoft.com/office/powerpoint/2010/main" val="154675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4F994-22FD-11CA-23AF-5C551FA1AAAC}"/>
              </a:ext>
            </a:extLst>
          </p:cNvPr>
          <p:cNvPicPr>
            <a:picLocks noChangeAspect="1"/>
          </p:cNvPicPr>
          <p:nvPr/>
        </p:nvPicPr>
        <p:blipFill>
          <a:blip r:embed="rId2"/>
          <a:stretch>
            <a:fillRect/>
          </a:stretch>
        </p:blipFill>
        <p:spPr>
          <a:xfrm>
            <a:off x="2660708" y="0"/>
            <a:ext cx="6870583" cy="6858000"/>
          </a:xfrm>
          <a:prstGeom prst="rect">
            <a:avLst/>
          </a:prstGeom>
        </p:spPr>
      </p:pic>
    </p:spTree>
    <p:extLst>
      <p:ext uri="{BB962C8B-B14F-4D97-AF65-F5344CB8AC3E}">
        <p14:creationId xmlns:p14="http://schemas.microsoft.com/office/powerpoint/2010/main" val="22471822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616B3-F90B-FE03-AE51-1AA553869BCD}"/>
              </a:ext>
            </a:extLst>
          </p:cNvPr>
          <p:cNvPicPr>
            <a:picLocks noChangeAspect="1"/>
          </p:cNvPicPr>
          <p:nvPr/>
        </p:nvPicPr>
        <p:blipFill>
          <a:blip r:embed="rId2"/>
          <a:stretch>
            <a:fillRect/>
          </a:stretch>
        </p:blipFill>
        <p:spPr>
          <a:xfrm>
            <a:off x="2384420" y="0"/>
            <a:ext cx="7423160" cy="6858000"/>
          </a:xfrm>
          <a:prstGeom prst="rect">
            <a:avLst/>
          </a:prstGeom>
        </p:spPr>
      </p:pic>
    </p:spTree>
    <p:extLst>
      <p:ext uri="{BB962C8B-B14F-4D97-AF65-F5344CB8AC3E}">
        <p14:creationId xmlns:p14="http://schemas.microsoft.com/office/powerpoint/2010/main" val="1894266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st, accurate antibody structure prediction from deep learning on massive  set of natural antibodies | Nature Communications">
            <a:extLst>
              <a:ext uri="{FF2B5EF4-FFF2-40B4-BE49-F238E27FC236}">
                <a16:creationId xmlns:a16="http://schemas.microsoft.com/office/drawing/2014/main" id="{88B8403B-2DDB-D1E7-3E4A-397C16E6C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482" y="4228378"/>
            <a:ext cx="5351070" cy="253479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FB27B678-C3C8-EDDC-1CC5-5312DEB2995C}"/>
              </a:ext>
            </a:extLst>
          </p:cNvPr>
          <p:cNvGrpSpPr/>
          <p:nvPr/>
        </p:nvGrpSpPr>
        <p:grpSpPr>
          <a:xfrm>
            <a:off x="3819809" y="3890021"/>
            <a:ext cx="3808884" cy="2594039"/>
            <a:chOff x="5030743" y="3711816"/>
            <a:chExt cx="3808884" cy="2594039"/>
          </a:xfrm>
        </p:grpSpPr>
        <p:pic>
          <p:nvPicPr>
            <p:cNvPr id="83" name="Picture 82">
              <a:extLst>
                <a:ext uri="{FF2B5EF4-FFF2-40B4-BE49-F238E27FC236}">
                  <a16:creationId xmlns:a16="http://schemas.microsoft.com/office/drawing/2014/main" id="{1D84C5BF-027E-BD1A-09E0-7C8A7CF5C50C}"/>
                </a:ext>
              </a:extLst>
            </p:cNvPr>
            <p:cNvPicPr>
              <a:picLocks noChangeAspect="1"/>
            </p:cNvPicPr>
            <p:nvPr/>
          </p:nvPicPr>
          <p:blipFill>
            <a:blip r:embed="rId3"/>
            <a:stretch>
              <a:fillRect/>
            </a:stretch>
          </p:blipFill>
          <p:spPr>
            <a:xfrm>
              <a:off x="5105089" y="4242031"/>
              <a:ext cx="3734538" cy="2063824"/>
            </a:xfrm>
            <a:prstGeom prst="rect">
              <a:avLst/>
            </a:prstGeom>
          </p:spPr>
        </p:pic>
        <p:pic>
          <p:nvPicPr>
            <p:cNvPr id="84" name="Picture 83">
              <a:extLst>
                <a:ext uri="{FF2B5EF4-FFF2-40B4-BE49-F238E27FC236}">
                  <a16:creationId xmlns:a16="http://schemas.microsoft.com/office/drawing/2014/main" id="{913CA2C1-4F9F-C206-03C5-C4EEC19840F1}"/>
                </a:ext>
              </a:extLst>
            </p:cNvPr>
            <p:cNvPicPr>
              <a:picLocks noChangeAspect="1"/>
            </p:cNvPicPr>
            <p:nvPr/>
          </p:nvPicPr>
          <p:blipFill>
            <a:blip r:embed="rId4"/>
            <a:stretch>
              <a:fillRect/>
            </a:stretch>
          </p:blipFill>
          <p:spPr>
            <a:xfrm>
              <a:off x="5030743" y="3711816"/>
              <a:ext cx="870880" cy="653160"/>
            </a:xfrm>
            <a:prstGeom prst="rect">
              <a:avLst/>
            </a:prstGeom>
          </p:spPr>
        </p:pic>
      </p:grpSp>
      <p:pic>
        <p:nvPicPr>
          <p:cNvPr id="81" name="Picture 14" descr="AlphaPulldown">
            <a:extLst>
              <a:ext uri="{FF2B5EF4-FFF2-40B4-BE49-F238E27FC236}">
                <a16:creationId xmlns:a16="http://schemas.microsoft.com/office/drawing/2014/main" id="{DF7C8971-CBBE-7DA9-5B5A-6E8A4FCE98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4196" y="4410212"/>
            <a:ext cx="6310862" cy="220469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08978D27-108C-0639-5051-EA58B0CAE2CF}"/>
              </a:ext>
            </a:extLst>
          </p:cNvPr>
          <p:cNvPicPr>
            <a:picLocks noChangeAspect="1"/>
          </p:cNvPicPr>
          <p:nvPr/>
        </p:nvPicPr>
        <p:blipFill>
          <a:blip r:embed="rId6"/>
          <a:stretch>
            <a:fillRect/>
          </a:stretch>
        </p:blipFill>
        <p:spPr>
          <a:xfrm>
            <a:off x="2894159" y="3782080"/>
            <a:ext cx="5548532" cy="2950465"/>
          </a:xfrm>
          <a:prstGeom prst="rect">
            <a:avLst/>
          </a:prstGeom>
        </p:spPr>
      </p:pic>
      <p:pic>
        <p:nvPicPr>
          <p:cNvPr id="78" name="Picture 12" descr="Meta's ESMfold: the rival of AlpahFold2 | by Salvatore Raieli |  MLearning.ai | Medium">
            <a:extLst>
              <a:ext uri="{FF2B5EF4-FFF2-40B4-BE49-F238E27FC236}">
                <a16:creationId xmlns:a16="http://schemas.microsoft.com/office/drawing/2014/main" id="{F76447F7-00A0-F312-032C-AC92189D38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3275"/>
          <a:stretch/>
        </p:blipFill>
        <p:spPr bwMode="auto">
          <a:xfrm>
            <a:off x="3253681" y="4003972"/>
            <a:ext cx="5699839" cy="2596664"/>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Google Shape;203;p20">
            <a:extLst>
              <a:ext uri="{FF2B5EF4-FFF2-40B4-BE49-F238E27FC236}">
                <a16:creationId xmlns:a16="http://schemas.microsoft.com/office/drawing/2014/main" id="{7A08F110-C862-4E70-0CA0-8B43FBAECA45}"/>
              </a:ext>
            </a:extLst>
          </p:cNvPr>
          <p:cNvCxnSpPr>
            <a:cxnSpLocks/>
          </p:cNvCxnSpPr>
          <p:nvPr/>
        </p:nvCxnSpPr>
        <p:spPr>
          <a:xfrm flipH="1">
            <a:off x="9313042" y="2762046"/>
            <a:ext cx="0" cy="1441170"/>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56" name="Google Shape;203;p20">
            <a:extLst>
              <a:ext uri="{FF2B5EF4-FFF2-40B4-BE49-F238E27FC236}">
                <a16:creationId xmlns:a16="http://schemas.microsoft.com/office/drawing/2014/main" id="{58AACE0F-2163-6F78-C308-81ADD37DC989}"/>
              </a:ext>
            </a:extLst>
          </p:cNvPr>
          <p:cNvCxnSpPr>
            <a:cxnSpLocks/>
          </p:cNvCxnSpPr>
          <p:nvPr/>
        </p:nvCxnSpPr>
        <p:spPr>
          <a:xfrm>
            <a:off x="7641264" y="2752766"/>
            <a:ext cx="0" cy="129662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41" name="Google Shape;203;p20">
            <a:extLst>
              <a:ext uri="{FF2B5EF4-FFF2-40B4-BE49-F238E27FC236}">
                <a16:creationId xmlns:a16="http://schemas.microsoft.com/office/drawing/2014/main" id="{16CF4466-3C1C-CE45-D0F3-4C3B0397134D}"/>
              </a:ext>
            </a:extLst>
          </p:cNvPr>
          <p:cNvCxnSpPr>
            <a:cxnSpLocks/>
          </p:cNvCxnSpPr>
          <p:nvPr/>
        </p:nvCxnSpPr>
        <p:spPr>
          <a:xfrm>
            <a:off x="9070168" y="2752767"/>
            <a:ext cx="0" cy="1261879"/>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4" name="Google Shape;203;p20">
            <a:extLst>
              <a:ext uri="{FF2B5EF4-FFF2-40B4-BE49-F238E27FC236}">
                <a16:creationId xmlns:a16="http://schemas.microsoft.com/office/drawing/2014/main" id="{7CB687C8-8E66-782A-B74C-10040DFA9CA0}"/>
              </a:ext>
            </a:extLst>
          </p:cNvPr>
          <p:cNvCxnSpPr>
            <a:cxnSpLocks/>
          </p:cNvCxnSpPr>
          <p:nvPr/>
        </p:nvCxnSpPr>
        <p:spPr>
          <a:xfrm>
            <a:off x="7881630" y="2752767"/>
            <a:ext cx="0" cy="165744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9" name="Google Shape;203;p20">
            <a:extLst>
              <a:ext uri="{FF2B5EF4-FFF2-40B4-BE49-F238E27FC236}">
                <a16:creationId xmlns:a16="http://schemas.microsoft.com/office/drawing/2014/main" id="{846BC370-86DE-A829-DD4B-25FC724DCA6E}"/>
              </a:ext>
            </a:extLst>
          </p:cNvPr>
          <p:cNvCxnSpPr>
            <a:cxnSpLocks/>
          </p:cNvCxnSpPr>
          <p:nvPr/>
        </p:nvCxnSpPr>
        <p:spPr>
          <a:xfrm>
            <a:off x="8836125" y="2762046"/>
            <a:ext cx="0" cy="842168"/>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29" name="Google Shape;203;p20">
            <a:extLst>
              <a:ext uri="{FF2B5EF4-FFF2-40B4-BE49-F238E27FC236}">
                <a16:creationId xmlns:a16="http://schemas.microsoft.com/office/drawing/2014/main" id="{EE16DEF1-DE8A-4B59-188A-BC24DAAF481E}"/>
              </a:ext>
            </a:extLst>
          </p:cNvPr>
          <p:cNvCxnSpPr>
            <a:cxnSpLocks/>
          </p:cNvCxnSpPr>
          <p:nvPr/>
        </p:nvCxnSpPr>
        <p:spPr>
          <a:xfrm flipH="1">
            <a:off x="8487213" y="2767489"/>
            <a:ext cx="1" cy="389382"/>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6" name="Google Shape;203;p20">
            <a:extLst>
              <a:ext uri="{FF2B5EF4-FFF2-40B4-BE49-F238E27FC236}">
                <a16:creationId xmlns:a16="http://schemas.microsoft.com/office/drawing/2014/main" id="{F14E05FA-3141-87F7-2EA4-6AA1CFE2A86D}"/>
              </a:ext>
            </a:extLst>
          </p:cNvPr>
          <p:cNvCxnSpPr>
            <a:cxnSpLocks/>
          </p:cNvCxnSpPr>
          <p:nvPr/>
        </p:nvCxnSpPr>
        <p:spPr>
          <a:xfrm>
            <a:off x="7957145" y="2767295"/>
            <a:ext cx="0" cy="2125357"/>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2" name="Google Shape;203;p20">
            <a:extLst>
              <a:ext uri="{FF2B5EF4-FFF2-40B4-BE49-F238E27FC236}">
                <a16:creationId xmlns:a16="http://schemas.microsoft.com/office/drawing/2014/main" id="{CE996BB6-FF7B-8661-A7BF-53AFAF1F0F6A}"/>
              </a:ext>
            </a:extLst>
          </p:cNvPr>
          <p:cNvCxnSpPr>
            <a:cxnSpLocks/>
          </p:cNvCxnSpPr>
          <p:nvPr/>
        </p:nvCxnSpPr>
        <p:spPr>
          <a:xfrm>
            <a:off x="6861061" y="2743600"/>
            <a:ext cx="0" cy="413271"/>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25" name="Google Shape;203;p20">
            <a:extLst>
              <a:ext uri="{FF2B5EF4-FFF2-40B4-BE49-F238E27FC236}">
                <a16:creationId xmlns:a16="http://schemas.microsoft.com/office/drawing/2014/main" id="{E531905E-33B8-9058-04C0-71A8259C15B0}"/>
              </a:ext>
            </a:extLst>
          </p:cNvPr>
          <p:cNvCxnSpPr>
            <a:cxnSpLocks/>
          </p:cNvCxnSpPr>
          <p:nvPr/>
        </p:nvCxnSpPr>
        <p:spPr>
          <a:xfrm>
            <a:off x="5263958" y="2770866"/>
            <a:ext cx="0" cy="775582"/>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17" name="Google Shape;203;p20">
            <a:extLst>
              <a:ext uri="{FF2B5EF4-FFF2-40B4-BE49-F238E27FC236}">
                <a16:creationId xmlns:a16="http://schemas.microsoft.com/office/drawing/2014/main" id="{18F3FDA1-0F1B-03E5-6677-05436359A8CA}"/>
              </a:ext>
            </a:extLst>
          </p:cNvPr>
          <p:cNvCxnSpPr>
            <a:cxnSpLocks/>
          </p:cNvCxnSpPr>
          <p:nvPr/>
        </p:nvCxnSpPr>
        <p:spPr>
          <a:xfrm>
            <a:off x="2307844" y="2686692"/>
            <a:ext cx="0" cy="1001356"/>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19" name="Google Shape;203;p20">
            <a:extLst>
              <a:ext uri="{FF2B5EF4-FFF2-40B4-BE49-F238E27FC236}">
                <a16:creationId xmlns:a16="http://schemas.microsoft.com/office/drawing/2014/main" id="{FAFDE9C2-5055-7F31-E0E7-907D70004FA8}"/>
              </a:ext>
            </a:extLst>
          </p:cNvPr>
          <p:cNvCxnSpPr>
            <a:cxnSpLocks/>
          </p:cNvCxnSpPr>
          <p:nvPr/>
        </p:nvCxnSpPr>
        <p:spPr>
          <a:xfrm>
            <a:off x="2123346" y="2762046"/>
            <a:ext cx="0" cy="41905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2" name="Title 1">
            <a:extLst>
              <a:ext uri="{FF2B5EF4-FFF2-40B4-BE49-F238E27FC236}">
                <a16:creationId xmlns:a16="http://schemas.microsoft.com/office/drawing/2014/main" id="{A95FB1A6-CA09-35A4-0C38-599B16DD8578}"/>
              </a:ext>
            </a:extLst>
          </p:cNvPr>
          <p:cNvSpPr>
            <a:spLocks noGrp="1"/>
          </p:cNvSpPr>
          <p:nvPr>
            <p:ph type="title"/>
          </p:nvPr>
        </p:nvSpPr>
        <p:spPr/>
        <p:txBody>
          <a:bodyPr/>
          <a:lstStyle/>
          <a:p>
            <a:r>
              <a:rPr lang="en-GB" dirty="0"/>
              <a:t>Adaptations and other structure-centric predictors are being widely developed</a:t>
            </a:r>
          </a:p>
        </p:txBody>
      </p:sp>
      <p:cxnSp>
        <p:nvCxnSpPr>
          <p:cNvPr id="4" name="Google Shape;172;p20">
            <a:extLst>
              <a:ext uri="{FF2B5EF4-FFF2-40B4-BE49-F238E27FC236}">
                <a16:creationId xmlns:a16="http://schemas.microsoft.com/office/drawing/2014/main" id="{27F8B928-3A45-5717-5F95-95AE74307D52}"/>
              </a:ext>
            </a:extLst>
          </p:cNvPr>
          <p:cNvCxnSpPr/>
          <p:nvPr/>
        </p:nvCxnSpPr>
        <p:spPr>
          <a:xfrm>
            <a:off x="492498" y="2031011"/>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5" name="Google Shape;173;p20">
            <a:extLst>
              <a:ext uri="{FF2B5EF4-FFF2-40B4-BE49-F238E27FC236}">
                <a16:creationId xmlns:a16="http://schemas.microsoft.com/office/drawing/2014/main" id="{E8E95D0A-442F-C02A-D266-AC1AB973BC44}"/>
              </a:ext>
            </a:extLst>
          </p:cNvPr>
          <p:cNvSpPr txBox="1"/>
          <p:nvPr/>
        </p:nvSpPr>
        <p:spPr>
          <a:xfrm>
            <a:off x="237324" y="1929427"/>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CASP14</a:t>
            </a:r>
            <a:endParaRPr sz="1600">
              <a:solidFill>
                <a:schemeClr val="bg1"/>
              </a:solidFill>
              <a:latin typeface="Corbel"/>
              <a:ea typeface="Corbel"/>
              <a:cs typeface="Corbel"/>
              <a:sym typeface="Corbel"/>
            </a:endParaRPr>
          </a:p>
        </p:txBody>
      </p:sp>
      <p:cxnSp>
        <p:nvCxnSpPr>
          <p:cNvPr id="6" name="Google Shape;172;p20">
            <a:extLst>
              <a:ext uri="{FF2B5EF4-FFF2-40B4-BE49-F238E27FC236}">
                <a16:creationId xmlns:a16="http://schemas.microsoft.com/office/drawing/2014/main" id="{6965FBF7-F3DA-3285-40E6-A73251994531}"/>
              </a:ext>
            </a:extLst>
          </p:cNvPr>
          <p:cNvCxnSpPr/>
          <p:nvPr/>
        </p:nvCxnSpPr>
        <p:spPr>
          <a:xfrm>
            <a:off x="6416121" y="2023722"/>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7" name="Google Shape;173;p20">
            <a:extLst>
              <a:ext uri="{FF2B5EF4-FFF2-40B4-BE49-F238E27FC236}">
                <a16:creationId xmlns:a16="http://schemas.microsoft.com/office/drawing/2014/main" id="{ADB0D8F8-B218-D5B4-1594-F99040DF744B}"/>
              </a:ext>
            </a:extLst>
          </p:cNvPr>
          <p:cNvSpPr txBox="1"/>
          <p:nvPr/>
        </p:nvSpPr>
        <p:spPr>
          <a:xfrm>
            <a:off x="5730381" y="1940539"/>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CASP15</a:t>
            </a:r>
            <a:endParaRPr sz="1600">
              <a:solidFill>
                <a:schemeClr val="bg1"/>
              </a:solidFill>
              <a:latin typeface="Corbel"/>
              <a:ea typeface="Corbel"/>
              <a:cs typeface="Corbel"/>
              <a:sym typeface="Corbel"/>
            </a:endParaRPr>
          </a:p>
        </p:txBody>
      </p:sp>
      <p:cxnSp>
        <p:nvCxnSpPr>
          <p:cNvPr id="15" name="Google Shape;203;p20">
            <a:extLst>
              <a:ext uri="{FF2B5EF4-FFF2-40B4-BE49-F238E27FC236}">
                <a16:creationId xmlns:a16="http://schemas.microsoft.com/office/drawing/2014/main" id="{69B87245-8DB3-142A-92F0-514F1CC2B7C8}"/>
              </a:ext>
            </a:extLst>
          </p:cNvPr>
          <p:cNvCxnSpPr>
            <a:cxnSpLocks/>
          </p:cNvCxnSpPr>
          <p:nvPr/>
        </p:nvCxnSpPr>
        <p:spPr>
          <a:xfrm>
            <a:off x="495766" y="2771226"/>
            <a:ext cx="0" cy="41905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16" name="Google Shape;204;p20">
            <a:extLst>
              <a:ext uri="{FF2B5EF4-FFF2-40B4-BE49-F238E27FC236}">
                <a16:creationId xmlns:a16="http://schemas.microsoft.com/office/drawing/2014/main" id="{0C1013D0-5CB9-909B-6B4C-F8B8015A39FF}"/>
              </a:ext>
            </a:extLst>
          </p:cNvPr>
          <p:cNvSpPr txBox="1"/>
          <p:nvPr/>
        </p:nvSpPr>
        <p:spPr>
          <a:xfrm>
            <a:off x="186233" y="2938371"/>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AlphaFold2</a:t>
            </a:r>
            <a:endParaRPr sz="1600" dirty="0">
              <a:solidFill>
                <a:schemeClr val="bg1"/>
              </a:solidFill>
              <a:latin typeface="Corbel"/>
              <a:ea typeface="Corbel"/>
              <a:cs typeface="Corbel"/>
              <a:sym typeface="Corbel"/>
            </a:endParaRPr>
          </a:p>
        </p:txBody>
      </p:sp>
      <p:sp>
        <p:nvSpPr>
          <p:cNvPr id="18" name="Google Shape;204;p20">
            <a:extLst>
              <a:ext uri="{FF2B5EF4-FFF2-40B4-BE49-F238E27FC236}">
                <a16:creationId xmlns:a16="http://schemas.microsoft.com/office/drawing/2014/main" id="{CABC6FE2-6978-8C49-83BC-4928EDE1E5AE}"/>
              </a:ext>
            </a:extLst>
          </p:cNvPr>
          <p:cNvSpPr txBox="1"/>
          <p:nvPr/>
        </p:nvSpPr>
        <p:spPr>
          <a:xfrm>
            <a:off x="2062189" y="2938371"/>
            <a:ext cx="1169152"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AlphaFold2</a:t>
            </a:r>
          </a:p>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release</a:t>
            </a:r>
            <a:endParaRPr sz="1600" dirty="0">
              <a:solidFill>
                <a:schemeClr val="bg1"/>
              </a:solidFill>
              <a:latin typeface="Corbel"/>
              <a:ea typeface="Corbel"/>
              <a:cs typeface="Corbel"/>
              <a:sym typeface="Corbel"/>
            </a:endParaRPr>
          </a:p>
        </p:txBody>
      </p:sp>
      <p:cxnSp>
        <p:nvCxnSpPr>
          <p:cNvPr id="20" name="Google Shape;203;p20">
            <a:extLst>
              <a:ext uri="{FF2B5EF4-FFF2-40B4-BE49-F238E27FC236}">
                <a16:creationId xmlns:a16="http://schemas.microsoft.com/office/drawing/2014/main" id="{D1E26562-8220-D49A-0E9B-D26AED77F753}"/>
              </a:ext>
            </a:extLst>
          </p:cNvPr>
          <p:cNvCxnSpPr>
            <a:cxnSpLocks/>
          </p:cNvCxnSpPr>
          <p:nvPr/>
        </p:nvCxnSpPr>
        <p:spPr>
          <a:xfrm>
            <a:off x="1937854" y="2772045"/>
            <a:ext cx="0" cy="605034"/>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21" name="Google Shape;204;p20">
            <a:extLst>
              <a:ext uri="{FF2B5EF4-FFF2-40B4-BE49-F238E27FC236}">
                <a16:creationId xmlns:a16="http://schemas.microsoft.com/office/drawing/2014/main" id="{B68BC4FC-4D56-7754-A571-33D9828DDB71}"/>
              </a:ext>
            </a:extLst>
          </p:cNvPr>
          <p:cNvSpPr txBox="1"/>
          <p:nvPr/>
        </p:nvSpPr>
        <p:spPr>
          <a:xfrm>
            <a:off x="843643" y="3363916"/>
            <a:ext cx="1169152"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a:t>
            </a:r>
          </a:p>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 release</a:t>
            </a:r>
            <a:endParaRPr sz="1600" dirty="0">
              <a:solidFill>
                <a:schemeClr val="bg1"/>
              </a:solidFill>
              <a:latin typeface="Corbel"/>
              <a:ea typeface="Corbel"/>
              <a:cs typeface="Corbel"/>
              <a:sym typeface="Corbel"/>
            </a:endParaRPr>
          </a:p>
        </p:txBody>
      </p:sp>
      <p:sp>
        <p:nvSpPr>
          <p:cNvPr id="22" name="Google Shape;204;p20">
            <a:extLst>
              <a:ext uri="{FF2B5EF4-FFF2-40B4-BE49-F238E27FC236}">
                <a16:creationId xmlns:a16="http://schemas.microsoft.com/office/drawing/2014/main" id="{A471E077-35CE-3C41-6A8D-7C7AB06A2221}"/>
              </a:ext>
            </a:extLst>
          </p:cNvPr>
          <p:cNvSpPr txBox="1"/>
          <p:nvPr/>
        </p:nvSpPr>
        <p:spPr>
          <a:xfrm>
            <a:off x="2121903" y="3610137"/>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ColabFold</a:t>
            </a:r>
            <a:endParaRPr sz="1600" dirty="0">
              <a:solidFill>
                <a:schemeClr val="bg1"/>
              </a:solidFill>
              <a:latin typeface="Corbel"/>
              <a:ea typeface="Corbel"/>
              <a:cs typeface="Corbel"/>
              <a:sym typeface="Corbel"/>
            </a:endParaRPr>
          </a:p>
        </p:txBody>
      </p:sp>
      <p:sp>
        <p:nvSpPr>
          <p:cNvPr id="26" name="Google Shape;204;p20">
            <a:extLst>
              <a:ext uri="{FF2B5EF4-FFF2-40B4-BE49-F238E27FC236}">
                <a16:creationId xmlns:a16="http://schemas.microsoft.com/office/drawing/2014/main" id="{E8D6F7F7-33CE-03A7-E918-FB7F3DA1CB94}"/>
              </a:ext>
            </a:extLst>
          </p:cNvPr>
          <p:cNvSpPr txBox="1"/>
          <p:nvPr/>
        </p:nvSpPr>
        <p:spPr>
          <a:xfrm>
            <a:off x="4301234" y="2938371"/>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ESMFold</a:t>
            </a:r>
            <a:endParaRPr sz="1600" dirty="0">
              <a:solidFill>
                <a:schemeClr val="bg1"/>
              </a:solidFill>
              <a:latin typeface="Corbel"/>
              <a:ea typeface="Corbel"/>
              <a:cs typeface="Corbel"/>
              <a:sym typeface="Corbel"/>
            </a:endParaRPr>
          </a:p>
        </p:txBody>
      </p:sp>
      <p:sp>
        <p:nvSpPr>
          <p:cNvPr id="27" name="Google Shape;204;p20">
            <a:extLst>
              <a:ext uri="{FF2B5EF4-FFF2-40B4-BE49-F238E27FC236}">
                <a16:creationId xmlns:a16="http://schemas.microsoft.com/office/drawing/2014/main" id="{15C79122-0530-DC66-D1EC-6176A08DD63E}"/>
              </a:ext>
            </a:extLst>
          </p:cNvPr>
          <p:cNvSpPr txBox="1"/>
          <p:nvPr/>
        </p:nvSpPr>
        <p:spPr>
          <a:xfrm>
            <a:off x="4306677" y="3363916"/>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OmegaFold</a:t>
            </a:r>
            <a:endParaRPr sz="1600" dirty="0">
              <a:solidFill>
                <a:schemeClr val="bg1"/>
              </a:solidFill>
              <a:latin typeface="Corbel"/>
              <a:ea typeface="Corbel"/>
              <a:cs typeface="Corbel"/>
              <a:sym typeface="Corbel"/>
            </a:endParaRPr>
          </a:p>
        </p:txBody>
      </p:sp>
      <p:cxnSp>
        <p:nvCxnSpPr>
          <p:cNvPr id="30" name="Google Shape;203;p20">
            <a:extLst>
              <a:ext uri="{FF2B5EF4-FFF2-40B4-BE49-F238E27FC236}">
                <a16:creationId xmlns:a16="http://schemas.microsoft.com/office/drawing/2014/main" id="{23C3B9E5-5593-91FF-4D4C-9FD9773DBBE2}"/>
              </a:ext>
            </a:extLst>
          </p:cNvPr>
          <p:cNvCxnSpPr>
            <a:cxnSpLocks/>
          </p:cNvCxnSpPr>
          <p:nvPr/>
        </p:nvCxnSpPr>
        <p:spPr>
          <a:xfrm>
            <a:off x="6241548" y="2764630"/>
            <a:ext cx="0" cy="839584"/>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31" name="Google Shape;204;p20">
            <a:extLst>
              <a:ext uri="{FF2B5EF4-FFF2-40B4-BE49-F238E27FC236}">
                <a16:creationId xmlns:a16="http://schemas.microsoft.com/office/drawing/2014/main" id="{35DB5A73-949D-0709-E71D-509BF40CDECF}"/>
              </a:ext>
            </a:extLst>
          </p:cNvPr>
          <p:cNvSpPr txBox="1"/>
          <p:nvPr/>
        </p:nvSpPr>
        <p:spPr>
          <a:xfrm>
            <a:off x="5522449" y="3363916"/>
            <a:ext cx="1445946"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AlphaPulldown</a:t>
            </a:r>
            <a:endParaRPr sz="1600" dirty="0">
              <a:solidFill>
                <a:schemeClr val="bg1"/>
              </a:solidFill>
              <a:latin typeface="Corbel"/>
              <a:ea typeface="Corbel"/>
              <a:cs typeface="Corbel"/>
              <a:sym typeface="Corbel"/>
            </a:endParaRPr>
          </a:p>
        </p:txBody>
      </p:sp>
      <p:sp>
        <p:nvSpPr>
          <p:cNvPr id="33" name="Google Shape;204;p20">
            <a:extLst>
              <a:ext uri="{FF2B5EF4-FFF2-40B4-BE49-F238E27FC236}">
                <a16:creationId xmlns:a16="http://schemas.microsoft.com/office/drawing/2014/main" id="{88D6D5F1-52E6-2819-580C-FB508B5776B8}"/>
              </a:ext>
            </a:extLst>
          </p:cNvPr>
          <p:cNvSpPr txBox="1"/>
          <p:nvPr/>
        </p:nvSpPr>
        <p:spPr>
          <a:xfrm>
            <a:off x="6676472" y="2938371"/>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AlphaFill</a:t>
            </a:r>
            <a:endParaRPr sz="1600" dirty="0">
              <a:solidFill>
                <a:schemeClr val="bg1"/>
              </a:solidFill>
              <a:latin typeface="Corbel"/>
              <a:ea typeface="Corbel"/>
              <a:cs typeface="Corbel"/>
              <a:sym typeface="Corbel"/>
            </a:endParaRPr>
          </a:p>
        </p:txBody>
      </p:sp>
      <p:sp>
        <p:nvSpPr>
          <p:cNvPr id="35" name="Google Shape;204;p20">
            <a:extLst>
              <a:ext uri="{FF2B5EF4-FFF2-40B4-BE49-F238E27FC236}">
                <a16:creationId xmlns:a16="http://schemas.microsoft.com/office/drawing/2014/main" id="{A47F51E2-641C-D2C5-8E08-E299B7FAAC1E}"/>
              </a:ext>
            </a:extLst>
          </p:cNvPr>
          <p:cNvSpPr txBox="1"/>
          <p:nvPr/>
        </p:nvSpPr>
        <p:spPr>
          <a:xfrm>
            <a:off x="7403174" y="4203216"/>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RosettaFold2</a:t>
            </a:r>
            <a:endParaRPr sz="1600" dirty="0">
              <a:solidFill>
                <a:schemeClr val="bg1"/>
              </a:solidFill>
              <a:latin typeface="Corbel"/>
              <a:ea typeface="Corbel"/>
              <a:cs typeface="Corbel"/>
              <a:sym typeface="Corbel"/>
            </a:endParaRPr>
          </a:p>
        </p:txBody>
      </p:sp>
      <p:sp>
        <p:nvSpPr>
          <p:cNvPr id="37" name="Google Shape;204;p20">
            <a:extLst>
              <a:ext uri="{FF2B5EF4-FFF2-40B4-BE49-F238E27FC236}">
                <a16:creationId xmlns:a16="http://schemas.microsoft.com/office/drawing/2014/main" id="{C92C2F79-1875-08B9-FBB5-DA32CF115651}"/>
              </a:ext>
            </a:extLst>
          </p:cNvPr>
          <p:cNvSpPr txBox="1"/>
          <p:nvPr/>
        </p:nvSpPr>
        <p:spPr>
          <a:xfrm>
            <a:off x="7841768" y="4609743"/>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AlphaLink2</a:t>
            </a:r>
            <a:endParaRPr sz="1600" dirty="0">
              <a:solidFill>
                <a:schemeClr val="bg1"/>
              </a:solidFill>
              <a:latin typeface="Corbel"/>
              <a:ea typeface="Corbel"/>
              <a:cs typeface="Corbel"/>
              <a:sym typeface="Corbel"/>
            </a:endParaRPr>
          </a:p>
        </p:txBody>
      </p:sp>
      <p:sp>
        <p:nvSpPr>
          <p:cNvPr id="38" name="Google Shape;204;p20">
            <a:extLst>
              <a:ext uri="{FF2B5EF4-FFF2-40B4-BE49-F238E27FC236}">
                <a16:creationId xmlns:a16="http://schemas.microsoft.com/office/drawing/2014/main" id="{D2ED060D-51A5-7086-11FD-EDEF8E61FBC7}"/>
              </a:ext>
            </a:extLst>
          </p:cNvPr>
          <p:cNvSpPr txBox="1"/>
          <p:nvPr/>
        </p:nvSpPr>
        <p:spPr>
          <a:xfrm>
            <a:off x="7997008" y="2938371"/>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RFdiffusion</a:t>
            </a:r>
            <a:endParaRPr sz="1600" dirty="0">
              <a:solidFill>
                <a:schemeClr val="bg1"/>
              </a:solidFill>
              <a:latin typeface="Corbel"/>
              <a:ea typeface="Corbel"/>
              <a:cs typeface="Corbel"/>
              <a:sym typeface="Corbel"/>
            </a:endParaRPr>
          </a:p>
        </p:txBody>
      </p:sp>
      <p:sp>
        <p:nvSpPr>
          <p:cNvPr id="40" name="Google Shape;204;p20">
            <a:extLst>
              <a:ext uri="{FF2B5EF4-FFF2-40B4-BE49-F238E27FC236}">
                <a16:creationId xmlns:a16="http://schemas.microsoft.com/office/drawing/2014/main" id="{0CFEB427-24F4-FC78-6B45-4611EF24C3E5}"/>
              </a:ext>
            </a:extLst>
          </p:cNvPr>
          <p:cNvSpPr txBox="1"/>
          <p:nvPr/>
        </p:nvSpPr>
        <p:spPr>
          <a:xfrm>
            <a:off x="8576388" y="3363916"/>
            <a:ext cx="1496025"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AlphaMissense</a:t>
            </a:r>
            <a:endParaRPr sz="1600" dirty="0">
              <a:solidFill>
                <a:schemeClr val="bg1"/>
              </a:solidFill>
              <a:latin typeface="Corbel"/>
              <a:ea typeface="Corbel"/>
              <a:cs typeface="Corbel"/>
              <a:sym typeface="Corbel"/>
            </a:endParaRPr>
          </a:p>
        </p:txBody>
      </p:sp>
      <p:sp>
        <p:nvSpPr>
          <p:cNvPr id="42" name="Google Shape;204;p20">
            <a:extLst>
              <a:ext uri="{FF2B5EF4-FFF2-40B4-BE49-F238E27FC236}">
                <a16:creationId xmlns:a16="http://schemas.microsoft.com/office/drawing/2014/main" id="{8A3459DD-EE2D-4DEF-075D-14C02056BDDA}"/>
              </a:ext>
            </a:extLst>
          </p:cNvPr>
          <p:cNvSpPr txBox="1"/>
          <p:nvPr/>
        </p:nvSpPr>
        <p:spPr>
          <a:xfrm>
            <a:off x="8570945" y="3780724"/>
            <a:ext cx="213760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RosettaFold-all-atom</a:t>
            </a:r>
            <a:endParaRPr sz="1600" dirty="0">
              <a:solidFill>
                <a:schemeClr val="bg1"/>
              </a:solidFill>
              <a:latin typeface="Corbel"/>
              <a:ea typeface="Corbel"/>
              <a:cs typeface="Corbel"/>
              <a:sym typeface="Corbel"/>
            </a:endParaRPr>
          </a:p>
        </p:txBody>
      </p:sp>
      <p:cxnSp>
        <p:nvCxnSpPr>
          <p:cNvPr id="47" name="Google Shape;203;p20">
            <a:extLst>
              <a:ext uri="{FF2B5EF4-FFF2-40B4-BE49-F238E27FC236}">
                <a16:creationId xmlns:a16="http://schemas.microsoft.com/office/drawing/2014/main" id="{2F4EB42C-5F1C-F19A-6E04-CEEBCA1C9EDB}"/>
              </a:ext>
            </a:extLst>
          </p:cNvPr>
          <p:cNvCxnSpPr>
            <a:cxnSpLocks/>
          </p:cNvCxnSpPr>
          <p:nvPr/>
        </p:nvCxnSpPr>
        <p:spPr>
          <a:xfrm>
            <a:off x="6096000" y="2762046"/>
            <a:ext cx="0" cy="39482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48" name="Google Shape;204;p20">
            <a:extLst>
              <a:ext uri="{FF2B5EF4-FFF2-40B4-BE49-F238E27FC236}">
                <a16:creationId xmlns:a16="http://schemas.microsoft.com/office/drawing/2014/main" id="{4F230802-E7AF-BB22-7DD1-9ED1B4C718D4}"/>
              </a:ext>
            </a:extLst>
          </p:cNvPr>
          <p:cNvSpPr txBox="1"/>
          <p:nvPr/>
        </p:nvSpPr>
        <p:spPr>
          <a:xfrm>
            <a:off x="5509084" y="2938371"/>
            <a:ext cx="1131274"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OpenFold</a:t>
            </a:r>
            <a:endParaRPr sz="1600" dirty="0">
              <a:solidFill>
                <a:schemeClr val="bg1"/>
              </a:solidFill>
              <a:latin typeface="Corbel"/>
              <a:ea typeface="Corbel"/>
              <a:cs typeface="Corbel"/>
              <a:sym typeface="Corbel"/>
            </a:endParaRPr>
          </a:p>
        </p:txBody>
      </p:sp>
      <p:sp>
        <p:nvSpPr>
          <p:cNvPr id="59" name="Google Shape;204;p20">
            <a:extLst>
              <a:ext uri="{FF2B5EF4-FFF2-40B4-BE49-F238E27FC236}">
                <a16:creationId xmlns:a16="http://schemas.microsoft.com/office/drawing/2014/main" id="{D35ED963-D168-DB60-A891-EDBFC7E30180}"/>
              </a:ext>
            </a:extLst>
          </p:cNvPr>
          <p:cNvSpPr txBox="1"/>
          <p:nvPr/>
        </p:nvSpPr>
        <p:spPr>
          <a:xfrm>
            <a:off x="6989146" y="3780724"/>
            <a:ext cx="153366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ImmuneBuilder</a:t>
            </a:r>
            <a:endParaRPr sz="1600" dirty="0">
              <a:solidFill>
                <a:schemeClr val="bg1"/>
              </a:solidFill>
              <a:latin typeface="Corbel"/>
              <a:ea typeface="Corbel"/>
              <a:cs typeface="Corbel"/>
              <a:sym typeface="Corbel"/>
            </a:endParaRPr>
          </a:p>
        </p:txBody>
      </p:sp>
      <p:sp>
        <p:nvSpPr>
          <p:cNvPr id="60" name="Google Shape;204;p20">
            <a:extLst>
              <a:ext uri="{FF2B5EF4-FFF2-40B4-BE49-F238E27FC236}">
                <a16:creationId xmlns:a16="http://schemas.microsoft.com/office/drawing/2014/main" id="{DEB7569B-5EC8-03E9-43F5-5383D0DBCAAA}"/>
              </a:ext>
            </a:extLst>
          </p:cNvPr>
          <p:cNvSpPr txBox="1"/>
          <p:nvPr/>
        </p:nvSpPr>
        <p:spPr>
          <a:xfrm>
            <a:off x="6994589" y="3363916"/>
            <a:ext cx="153366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IgFold</a:t>
            </a:r>
            <a:endParaRPr sz="1600" dirty="0">
              <a:solidFill>
                <a:schemeClr val="bg1"/>
              </a:solidFill>
              <a:latin typeface="Corbel"/>
              <a:ea typeface="Corbel"/>
              <a:cs typeface="Corbel"/>
              <a:sym typeface="Corbel"/>
            </a:endParaRPr>
          </a:p>
        </p:txBody>
      </p:sp>
      <p:cxnSp>
        <p:nvCxnSpPr>
          <p:cNvPr id="67" name="Google Shape;203;p20">
            <a:extLst>
              <a:ext uri="{FF2B5EF4-FFF2-40B4-BE49-F238E27FC236}">
                <a16:creationId xmlns:a16="http://schemas.microsoft.com/office/drawing/2014/main" id="{37B9EC67-16FA-9CA4-E38E-D79AF5F0ABD2}"/>
              </a:ext>
            </a:extLst>
          </p:cNvPr>
          <p:cNvCxnSpPr>
            <a:cxnSpLocks/>
          </p:cNvCxnSpPr>
          <p:nvPr/>
        </p:nvCxnSpPr>
        <p:spPr>
          <a:xfrm>
            <a:off x="10670367" y="2746139"/>
            <a:ext cx="0" cy="715793"/>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69" name="Google Shape;204;p20">
            <a:extLst>
              <a:ext uri="{FF2B5EF4-FFF2-40B4-BE49-F238E27FC236}">
                <a16:creationId xmlns:a16="http://schemas.microsoft.com/office/drawing/2014/main" id="{8088F604-005B-B260-846A-F0FCD5271132}"/>
              </a:ext>
            </a:extLst>
          </p:cNvPr>
          <p:cNvSpPr txBox="1"/>
          <p:nvPr/>
        </p:nvSpPr>
        <p:spPr>
          <a:xfrm>
            <a:off x="10157780" y="3363916"/>
            <a:ext cx="1496025"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AlphaFold3</a:t>
            </a:r>
            <a:endParaRPr sz="1600" dirty="0">
              <a:solidFill>
                <a:schemeClr val="bg1"/>
              </a:solidFill>
              <a:latin typeface="Corbel"/>
              <a:ea typeface="Corbel"/>
              <a:cs typeface="Corbel"/>
              <a:sym typeface="Corbel"/>
            </a:endParaRPr>
          </a:p>
        </p:txBody>
      </p:sp>
      <p:sp>
        <p:nvSpPr>
          <p:cNvPr id="70" name="Google Shape;204;p20">
            <a:extLst>
              <a:ext uri="{FF2B5EF4-FFF2-40B4-BE49-F238E27FC236}">
                <a16:creationId xmlns:a16="http://schemas.microsoft.com/office/drawing/2014/main" id="{10327BB5-2493-0A33-C088-69D5256CB67C}"/>
              </a:ext>
            </a:extLst>
          </p:cNvPr>
          <p:cNvSpPr txBox="1"/>
          <p:nvPr/>
        </p:nvSpPr>
        <p:spPr>
          <a:xfrm>
            <a:off x="10929857" y="2938371"/>
            <a:ext cx="996689"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ESM3</a:t>
            </a:r>
            <a:endParaRPr sz="1600" dirty="0">
              <a:solidFill>
                <a:schemeClr val="bg1"/>
              </a:solidFill>
              <a:latin typeface="Corbel"/>
              <a:ea typeface="Corbel"/>
              <a:cs typeface="Corbel"/>
              <a:sym typeface="Corbel"/>
            </a:endParaRPr>
          </a:p>
        </p:txBody>
      </p:sp>
      <p:cxnSp>
        <p:nvCxnSpPr>
          <p:cNvPr id="71" name="Google Shape;203;p20">
            <a:extLst>
              <a:ext uri="{FF2B5EF4-FFF2-40B4-BE49-F238E27FC236}">
                <a16:creationId xmlns:a16="http://schemas.microsoft.com/office/drawing/2014/main" id="{98287C0D-60AD-FB58-67FC-55A399C98B48}"/>
              </a:ext>
            </a:extLst>
          </p:cNvPr>
          <p:cNvCxnSpPr>
            <a:cxnSpLocks/>
          </p:cNvCxnSpPr>
          <p:nvPr/>
        </p:nvCxnSpPr>
        <p:spPr>
          <a:xfrm>
            <a:off x="11122125" y="2762046"/>
            <a:ext cx="0" cy="408672"/>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grpSp>
        <p:nvGrpSpPr>
          <p:cNvPr id="14" name="Group 13">
            <a:extLst>
              <a:ext uri="{FF2B5EF4-FFF2-40B4-BE49-F238E27FC236}">
                <a16:creationId xmlns:a16="http://schemas.microsoft.com/office/drawing/2014/main" id="{A037D228-E19A-750F-2D1B-AC74793A65BD}"/>
              </a:ext>
            </a:extLst>
          </p:cNvPr>
          <p:cNvGrpSpPr/>
          <p:nvPr/>
        </p:nvGrpSpPr>
        <p:grpSpPr>
          <a:xfrm>
            <a:off x="0" y="2439036"/>
            <a:ext cx="12186035" cy="324000"/>
            <a:chOff x="5965" y="4001288"/>
            <a:chExt cx="12186035" cy="324000"/>
          </a:xfrm>
        </p:grpSpPr>
        <p:sp>
          <p:nvSpPr>
            <p:cNvPr id="9" name="Rectangle 8">
              <a:extLst>
                <a:ext uri="{FF2B5EF4-FFF2-40B4-BE49-F238E27FC236}">
                  <a16:creationId xmlns:a16="http://schemas.microsoft.com/office/drawing/2014/main" id="{A79909D5-7F42-59CC-6325-149C68A4DD0A}"/>
                </a:ext>
              </a:extLst>
            </p:cNvPr>
            <p:cNvSpPr/>
            <p:nvPr/>
          </p:nvSpPr>
          <p:spPr>
            <a:xfrm>
              <a:off x="6640928" y="4001288"/>
              <a:ext cx="2979703" cy="324000"/>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t>2023</a:t>
              </a:r>
              <a:endParaRPr lang="en-BE"/>
            </a:p>
          </p:txBody>
        </p:sp>
        <p:sp>
          <p:nvSpPr>
            <p:cNvPr id="10" name="Rectangle 9">
              <a:extLst>
                <a:ext uri="{FF2B5EF4-FFF2-40B4-BE49-F238E27FC236}">
                  <a16:creationId xmlns:a16="http://schemas.microsoft.com/office/drawing/2014/main" id="{C90AED77-F715-3774-2C0B-2A8315D9118F}"/>
                </a:ext>
              </a:extLst>
            </p:cNvPr>
            <p:cNvSpPr/>
            <p:nvPr/>
          </p:nvSpPr>
          <p:spPr>
            <a:xfrm>
              <a:off x="3661225" y="4001288"/>
              <a:ext cx="2979703" cy="324000"/>
            </a:xfrm>
            <a:prstGeom prst="rect">
              <a:avLst/>
            </a:prstGeom>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GB" dirty="0"/>
                <a:t>2022</a:t>
              </a:r>
              <a:endParaRPr lang="en-BE" dirty="0"/>
            </a:p>
          </p:txBody>
        </p:sp>
        <p:sp>
          <p:nvSpPr>
            <p:cNvPr id="11" name="Rectangle 10">
              <a:extLst>
                <a:ext uri="{FF2B5EF4-FFF2-40B4-BE49-F238E27FC236}">
                  <a16:creationId xmlns:a16="http://schemas.microsoft.com/office/drawing/2014/main" id="{BDB93470-393A-66B1-BD91-8984C89DB580}"/>
                </a:ext>
              </a:extLst>
            </p:cNvPr>
            <p:cNvSpPr/>
            <p:nvPr/>
          </p:nvSpPr>
          <p:spPr>
            <a:xfrm>
              <a:off x="688828" y="4001288"/>
              <a:ext cx="2998538" cy="324000"/>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t>2021</a:t>
              </a:r>
              <a:endParaRPr lang="en-BE" dirty="0"/>
            </a:p>
          </p:txBody>
        </p:sp>
        <p:sp>
          <p:nvSpPr>
            <p:cNvPr id="12" name="Rectangle 11">
              <a:extLst>
                <a:ext uri="{FF2B5EF4-FFF2-40B4-BE49-F238E27FC236}">
                  <a16:creationId xmlns:a16="http://schemas.microsoft.com/office/drawing/2014/main" id="{582B1429-92EA-90C6-F72A-3751A4396061}"/>
                </a:ext>
              </a:extLst>
            </p:cNvPr>
            <p:cNvSpPr/>
            <p:nvPr/>
          </p:nvSpPr>
          <p:spPr>
            <a:xfrm>
              <a:off x="5965" y="4001288"/>
              <a:ext cx="682863" cy="324000"/>
            </a:xfrm>
            <a:prstGeom prst="rect">
              <a:avLst/>
            </a:prstGeom>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GB"/>
                <a:t>2020</a:t>
              </a:r>
              <a:endParaRPr lang="en-BE"/>
            </a:p>
          </p:txBody>
        </p:sp>
        <p:sp>
          <p:nvSpPr>
            <p:cNvPr id="13" name="Rectangle 12">
              <a:extLst>
                <a:ext uri="{FF2B5EF4-FFF2-40B4-BE49-F238E27FC236}">
                  <a16:creationId xmlns:a16="http://schemas.microsoft.com/office/drawing/2014/main" id="{E8C3F4ED-E21E-7EF0-A538-165796490034}"/>
                </a:ext>
              </a:extLst>
            </p:cNvPr>
            <p:cNvSpPr/>
            <p:nvPr/>
          </p:nvSpPr>
          <p:spPr>
            <a:xfrm>
              <a:off x="9620631" y="4001288"/>
              <a:ext cx="2571369" cy="324000"/>
            </a:xfrm>
            <a:prstGeom prst="rect">
              <a:avLst/>
            </a:prstGeom>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GB" dirty="0"/>
                <a:t>2024</a:t>
              </a:r>
              <a:endParaRPr lang="en-BE" dirty="0"/>
            </a:p>
          </p:txBody>
        </p:sp>
      </p:grpSp>
      <p:sp>
        <p:nvSpPr>
          <p:cNvPr id="73" name="Google Shape;204;p20">
            <a:extLst>
              <a:ext uri="{FF2B5EF4-FFF2-40B4-BE49-F238E27FC236}">
                <a16:creationId xmlns:a16="http://schemas.microsoft.com/office/drawing/2014/main" id="{59B5C4EB-75AF-0536-A3A8-2B5E2797EB83}"/>
              </a:ext>
            </a:extLst>
          </p:cNvPr>
          <p:cNvSpPr txBox="1"/>
          <p:nvPr/>
        </p:nvSpPr>
        <p:spPr>
          <a:xfrm>
            <a:off x="8756692" y="4203216"/>
            <a:ext cx="1247207"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AFCluster</a:t>
            </a:r>
            <a:endParaRPr sz="1600" dirty="0">
              <a:solidFill>
                <a:schemeClr val="bg1"/>
              </a:solidFill>
              <a:latin typeface="Corbel"/>
              <a:ea typeface="Corbel"/>
              <a:cs typeface="Corbel"/>
              <a:sym typeface="Corbel"/>
            </a:endParaRPr>
          </a:p>
        </p:txBody>
      </p:sp>
      <p:pic>
        <p:nvPicPr>
          <p:cNvPr id="77" name="Picture 2">
            <a:extLst>
              <a:ext uri="{FF2B5EF4-FFF2-40B4-BE49-F238E27FC236}">
                <a16:creationId xmlns:a16="http://schemas.microsoft.com/office/drawing/2014/main" id="{CBBC9D18-FB6C-64DD-4B33-CB584BABB1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7854" y="4203216"/>
            <a:ext cx="1652684" cy="162855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E266C5CB-45F7-865E-A210-88CA403D6649}"/>
              </a:ext>
            </a:extLst>
          </p:cNvPr>
          <p:cNvPicPr>
            <a:picLocks noChangeAspect="1"/>
          </p:cNvPicPr>
          <p:nvPr/>
        </p:nvPicPr>
        <p:blipFill>
          <a:blip r:embed="rId9"/>
          <a:stretch>
            <a:fillRect/>
          </a:stretch>
        </p:blipFill>
        <p:spPr>
          <a:xfrm>
            <a:off x="2926881" y="4251990"/>
            <a:ext cx="4208269" cy="2451369"/>
          </a:xfrm>
          <a:prstGeom prst="rect">
            <a:avLst/>
          </a:prstGeom>
        </p:spPr>
      </p:pic>
      <p:pic>
        <p:nvPicPr>
          <p:cNvPr id="86" name="Picture 10" descr="case">
            <a:extLst>
              <a:ext uri="{FF2B5EF4-FFF2-40B4-BE49-F238E27FC236}">
                <a16:creationId xmlns:a16="http://schemas.microsoft.com/office/drawing/2014/main" id="{FB6BD3FB-B073-0B6F-4EAD-89C6DA0700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1516" y="4035682"/>
            <a:ext cx="5779942" cy="271988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DA56B452-9409-BE35-57BF-D12D1679A45C}"/>
              </a:ext>
            </a:extLst>
          </p:cNvPr>
          <p:cNvPicPr>
            <a:picLocks noChangeAspect="1"/>
          </p:cNvPicPr>
          <p:nvPr/>
        </p:nvPicPr>
        <p:blipFill>
          <a:blip r:embed="rId11"/>
          <a:stretch>
            <a:fillRect/>
          </a:stretch>
        </p:blipFill>
        <p:spPr>
          <a:xfrm>
            <a:off x="1620865" y="3977959"/>
            <a:ext cx="5149078" cy="2873904"/>
          </a:xfrm>
          <a:prstGeom prst="rect">
            <a:avLst/>
          </a:prstGeom>
        </p:spPr>
      </p:pic>
      <p:pic>
        <p:nvPicPr>
          <p:cNvPr id="88" name="Picture 16" descr="3x10 for 09/23: AlphaMissense, Immunotherapy, Breast Milk and Breast Cancer">
            <a:extLst>
              <a:ext uri="{FF2B5EF4-FFF2-40B4-BE49-F238E27FC236}">
                <a16:creationId xmlns:a16="http://schemas.microsoft.com/office/drawing/2014/main" id="{58AC2F3C-B497-9E0F-C6E4-A0F824BCD6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34775"/>
          <a:stretch/>
        </p:blipFill>
        <p:spPr bwMode="auto">
          <a:xfrm>
            <a:off x="439412" y="4020416"/>
            <a:ext cx="7772012" cy="272936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B6E2813-1722-6C2F-39D2-CDC9AAEBE9C7}"/>
              </a:ext>
            </a:extLst>
          </p:cNvPr>
          <p:cNvPicPr>
            <a:picLocks noChangeAspect="1"/>
          </p:cNvPicPr>
          <p:nvPr/>
        </p:nvPicPr>
        <p:blipFill>
          <a:blip r:embed="rId13"/>
          <a:stretch>
            <a:fillRect/>
          </a:stretch>
        </p:blipFill>
        <p:spPr>
          <a:xfrm>
            <a:off x="1364379" y="4013996"/>
            <a:ext cx="5347782" cy="2786816"/>
          </a:xfrm>
          <a:prstGeom prst="rect">
            <a:avLst/>
          </a:prstGeom>
        </p:spPr>
      </p:pic>
      <p:pic>
        <p:nvPicPr>
          <p:cNvPr id="91" name="Picture 90">
            <a:extLst>
              <a:ext uri="{FF2B5EF4-FFF2-40B4-BE49-F238E27FC236}">
                <a16:creationId xmlns:a16="http://schemas.microsoft.com/office/drawing/2014/main" id="{B580C5A6-38A4-540B-06D6-B7FE62CCB564}"/>
              </a:ext>
            </a:extLst>
          </p:cNvPr>
          <p:cNvPicPr>
            <a:picLocks noChangeAspect="1"/>
          </p:cNvPicPr>
          <p:nvPr/>
        </p:nvPicPr>
        <p:blipFill>
          <a:blip r:embed="rId14"/>
          <a:stretch>
            <a:fillRect/>
          </a:stretch>
        </p:blipFill>
        <p:spPr>
          <a:xfrm>
            <a:off x="3048648" y="3961615"/>
            <a:ext cx="3660319" cy="2811259"/>
          </a:xfrm>
          <a:prstGeom prst="rect">
            <a:avLst/>
          </a:prstGeom>
        </p:spPr>
      </p:pic>
      <p:pic>
        <p:nvPicPr>
          <p:cNvPr id="93" name="Picture 92">
            <a:extLst>
              <a:ext uri="{FF2B5EF4-FFF2-40B4-BE49-F238E27FC236}">
                <a16:creationId xmlns:a16="http://schemas.microsoft.com/office/drawing/2014/main" id="{F96F974D-6AEE-FA27-D49B-D9FB1FD03D54}"/>
              </a:ext>
            </a:extLst>
          </p:cNvPr>
          <p:cNvPicPr>
            <a:picLocks noChangeAspect="1"/>
          </p:cNvPicPr>
          <p:nvPr/>
        </p:nvPicPr>
        <p:blipFill>
          <a:blip r:embed="rId15"/>
          <a:stretch>
            <a:fillRect/>
          </a:stretch>
        </p:blipFill>
        <p:spPr>
          <a:xfrm>
            <a:off x="894363" y="4284669"/>
            <a:ext cx="8273304" cy="2381482"/>
          </a:xfrm>
          <a:prstGeom prst="rect">
            <a:avLst/>
          </a:prstGeom>
        </p:spPr>
      </p:pic>
      <p:pic>
        <p:nvPicPr>
          <p:cNvPr id="3076" name="Picture 4" descr="Evolutionary Scale · ESM3: Simulating 500 million years of evolution with a  language model">
            <a:extLst>
              <a:ext uri="{FF2B5EF4-FFF2-40B4-BE49-F238E27FC236}">
                <a16:creationId xmlns:a16="http://schemas.microsoft.com/office/drawing/2014/main" id="{1A56979C-4BE3-30BF-97AB-52BF3F5ECFB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80012" y="2865759"/>
            <a:ext cx="4409422" cy="385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58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80"/>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81"/>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82"/>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7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3074"/>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85"/>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9"/>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86"/>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par>
                                <p:cTn id="111" presetID="1" presetClass="exit" presetSubtype="0" fill="hold" nodeType="withEffect">
                                  <p:stCondLst>
                                    <p:cond delay="0"/>
                                  </p:stCondLst>
                                  <p:childTnLst>
                                    <p:set>
                                      <p:cBhvr>
                                        <p:cTn id="112" dur="1" fill="hold">
                                          <p:stCondLst>
                                            <p:cond delay="0"/>
                                          </p:stCondLst>
                                        </p:cTn>
                                        <p:tgtEl>
                                          <p:spTgt spid="87"/>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41"/>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88"/>
                                        </p:tgtEl>
                                        <p:attrNameLst>
                                          <p:attrName>style.visibility</p:attrName>
                                        </p:attrNameLst>
                                      </p:cBhvr>
                                      <p:to>
                                        <p:strVal val="hidden"/>
                                      </p:to>
                                    </p:set>
                                  </p:childTnLst>
                                </p:cTn>
                              </p:par>
                              <p:par>
                                <p:cTn id="123" presetID="1" presetClass="entr" presetSubtype="0"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74"/>
                                        </p:tgtEl>
                                        <p:attrNameLst>
                                          <p:attrName>style.visibility</p:attrName>
                                        </p:attrNameLst>
                                      </p:cBhvr>
                                      <p:to>
                                        <p:strVal val="visible"/>
                                      </p:to>
                                    </p:set>
                                  </p:childTnLst>
                                </p:cTn>
                              </p:par>
                              <p:par>
                                <p:cTn id="131" presetID="1" presetClass="exit" presetSubtype="0" fill="hold" nodeType="withEffect">
                                  <p:stCondLst>
                                    <p:cond delay="0"/>
                                  </p:stCondLst>
                                  <p:childTnLst>
                                    <p:set>
                                      <p:cBhvr>
                                        <p:cTn id="132" dur="1" fill="hold">
                                          <p:stCondLst>
                                            <p:cond delay="0"/>
                                          </p:stCondLst>
                                        </p:cTn>
                                        <p:tgtEl>
                                          <p:spTgt spid="89"/>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7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67"/>
                                        </p:tgtEl>
                                        <p:attrNameLst>
                                          <p:attrName>style.visibility</p:attrName>
                                        </p:attrNameLst>
                                      </p:cBhvr>
                                      <p:to>
                                        <p:strVal val="visible"/>
                                      </p:to>
                                    </p:set>
                                  </p:childTnLst>
                                </p:cTn>
                              </p:par>
                              <p:par>
                                <p:cTn id="141" presetID="1" presetClass="exit" presetSubtype="0" fill="hold" nodeType="withEffect">
                                  <p:stCondLst>
                                    <p:cond delay="0"/>
                                  </p:stCondLst>
                                  <p:childTnLst>
                                    <p:set>
                                      <p:cBhvr>
                                        <p:cTn id="142" dur="1" fill="hold">
                                          <p:stCondLst>
                                            <p:cond delay="0"/>
                                          </p:stCondLst>
                                        </p:cTn>
                                        <p:tgtEl>
                                          <p:spTgt spid="91"/>
                                        </p:tgtEl>
                                        <p:attrNameLst>
                                          <p:attrName>style.visibility</p:attrName>
                                        </p:attrNameLst>
                                      </p:cBhvr>
                                      <p:to>
                                        <p:strVal val="hidden"/>
                                      </p:to>
                                    </p:set>
                                  </p:childTnLst>
                                </p:cTn>
                              </p:par>
                              <p:par>
                                <p:cTn id="143" presetID="1" presetClass="entr" presetSubtype="0" fill="hold" grpId="0" nodeType="withEffect">
                                  <p:stCondLst>
                                    <p:cond delay="0"/>
                                  </p:stCondLst>
                                  <p:childTnLst>
                                    <p:set>
                                      <p:cBhvr>
                                        <p:cTn id="144" dur="1" fill="hold">
                                          <p:stCondLst>
                                            <p:cond delay="0"/>
                                          </p:stCondLst>
                                        </p:cTn>
                                        <p:tgtEl>
                                          <p:spTgt spid="6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9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71"/>
                                        </p:tgtEl>
                                        <p:attrNameLst>
                                          <p:attrName>style.visibility</p:attrName>
                                        </p:attrNameLst>
                                      </p:cBhvr>
                                      <p:to>
                                        <p:strVal val="visible"/>
                                      </p:to>
                                    </p:set>
                                  </p:childTnLst>
                                </p:cTn>
                              </p:par>
                              <p:par>
                                <p:cTn id="153" presetID="1" presetClass="exit" presetSubtype="0" fill="hold" nodeType="withEffect">
                                  <p:stCondLst>
                                    <p:cond delay="0"/>
                                  </p:stCondLst>
                                  <p:childTnLst>
                                    <p:set>
                                      <p:cBhvr>
                                        <p:cTn id="154" dur="1" fill="hold">
                                          <p:stCondLst>
                                            <p:cond delay="0"/>
                                          </p:stCondLst>
                                        </p:cTn>
                                        <p:tgtEl>
                                          <p:spTgt spid="93"/>
                                        </p:tgtEl>
                                        <p:attrNameLst>
                                          <p:attrName>style.visibility</p:attrName>
                                        </p:attrNameLst>
                                      </p:cBhvr>
                                      <p:to>
                                        <p:strVal val="hidden"/>
                                      </p:to>
                                    </p:set>
                                  </p:childTnLst>
                                </p:cTn>
                              </p:par>
                              <p:par>
                                <p:cTn id="155" presetID="1" presetClass="entr" presetSubtype="0" fill="hold" nodeType="withEffect">
                                  <p:stCondLst>
                                    <p:cond delay="0"/>
                                  </p:stCondLst>
                                  <p:childTnLst>
                                    <p:set>
                                      <p:cBhvr>
                                        <p:cTn id="156" dur="1" fill="hold">
                                          <p:stCondLst>
                                            <p:cond delay="0"/>
                                          </p:stCondLst>
                                        </p:cTn>
                                        <p:tgtEl>
                                          <p:spTgt spid="307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3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6" grpId="0" animBg="1"/>
      <p:bldP spid="27" grpId="0" animBg="1"/>
      <p:bldP spid="31" grpId="0" animBg="1"/>
      <p:bldP spid="33" grpId="0" animBg="1"/>
      <p:bldP spid="35" grpId="0" animBg="1"/>
      <p:bldP spid="37" grpId="0" animBg="1"/>
      <p:bldP spid="38" grpId="0" animBg="1"/>
      <p:bldP spid="40" grpId="0" animBg="1"/>
      <p:bldP spid="42" grpId="0" animBg="1"/>
      <p:bldP spid="48" grpId="0" animBg="1"/>
      <p:bldP spid="59" grpId="0" animBg="1"/>
      <p:bldP spid="60" grpId="0" animBg="1"/>
      <p:bldP spid="69" grpId="0" animBg="1"/>
      <p:bldP spid="70" grpId="0" animBg="1"/>
      <p:bldP spid="7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B04412-2E98-3ED9-FEA2-FAF57046E91C}"/>
              </a:ext>
            </a:extLst>
          </p:cNvPr>
          <p:cNvPicPr>
            <a:picLocks noChangeAspect="1"/>
          </p:cNvPicPr>
          <p:nvPr/>
        </p:nvPicPr>
        <p:blipFill>
          <a:blip r:embed="rId2"/>
          <a:stretch>
            <a:fillRect/>
          </a:stretch>
        </p:blipFill>
        <p:spPr>
          <a:xfrm>
            <a:off x="505911" y="608308"/>
            <a:ext cx="2554887" cy="1886918"/>
          </a:xfrm>
          <a:prstGeom prst="rect">
            <a:avLst/>
          </a:prstGeom>
        </p:spPr>
      </p:pic>
      <p:pic>
        <p:nvPicPr>
          <p:cNvPr id="5" name="Picture 4">
            <a:extLst>
              <a:ext uri="{FF2B5EF4-FFF2-40B4-BE49-F238E27FC236}">
                <a16:creationId xmlns:a16="http://schemas.microsoft.com/office/drawing/2014/main" id="{63BAE3CE-44ED-227E-4E3C-5819325CEA10}"/>
              </a:ext>
            </a:extLst>
          </p:cNvPr>
          <p:cNvPicPr>
            <a:picLocks noChangeAspect="1"/>
          </p:cNvPicPr>
          <p:nvPr/>
        </p:nvPicPr>
        <p:blipFill>
          <a:blip r:embed="rId3"/>
          <a:stretch>
            <a:fillRect/>
          </a:stretch>
        </p:blipFill>
        <p:spPr>
          <a:xfrm>
            <a:off x="3949102" y="608308"/>
            <a:ext cx="2887958" cy="2820692"/>
          </a:xfrm>
          <a:prstGeom prst="rect">
            <a:avLst/>
          </a:prstGeom>
        </p:spPr>
      </p:pic>
      <p:pic>
        <p:nvPicPr>
          <p:cNvPr id="6" name="Picture 5">
            <a:extLst>
              <a:ext uri="{FF2B5EF4-FFF2-40B4-BE49-F238E27FC236}">
                <a16:creationId xmlns:a16="http://schemas.microsoft.com/office/drawing/2014/main" id="{D9E95DEC-5743-B90F-601D-32A413775299}"/>
              </a:ext>
            </a:extLst>
          </p:cNvPr>
          <p:cNvPicPr>
            <a:picLocks noChangeAspect="1"/>
          </p:cNvPicPr>
          <p:nvPr/>
        </p:nvPicPr>
        <p:blipFill>
          <a:blip r:embed="rId4"/>
          <a:stretch>
            <a:fillRect/>
          </a:stretch>
        </p:blipFill>
        <p:spPr>
          <a:xfrm>
            <a:off x="919564" y="2772258"/>
            <a:ext cx="3962402" cy="3955145"/>
          </a:xfrm>
          <a:prstGeom prst="rect">
            <a:avLst/>
          </a:prstGeom>
        </p:spPr>
      </p:pic>
      <p:pic>
        <p:nvPicPr>
          <p:cNvPr id="7" name="Picture 6">
            <a:extLst>
              <a:ext uri="{FF2B5EF4-FFF2-40B4-BE49-F238E27FC236}">
                <a16:creationId xmlns:a16="http://schemas.microsoft.com/office/drawing/2014/main" id="{831A7D86-A1CE-C135-DD41-27F78384179A}"/>
              </a:ext>
            </a:extLst>
          </p:cNvPr>
          <p:cNvPicPr>
            <a:picLocks noChangeAspect="1"/>
          </p:cNvPicPr>
          <p:nvPr/>
        </p:nvPicPr>
        <p:blipFill>
          <a:blip r:embed="rId5"/>
          <a:stretch>
            <a:fillRect/>
          </a:stretch>
        </p:blipFill>
        <p:spPr>
          <a:xfrm>
            <a:off x="6658573" y="1744698"/>
            <a:ext cx="5393324" cy="4982705"/>
          </a:xfrm>
          <a:prstGeom prst="rect">
            <a:avLst/>
          </a:prstGeom>
        </p:spPr>
      </p:pic>
    </p:spTree>
    <p:extLst>
      <p:ext uri="{BB962C8B-B14F-4D97-AF65-F5344CB8AC3E}">
        <p14:creationId xmlns:p14="http://schemas.microsoft.com/office/powerpoint/2010/main" val="2787161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A1DCE7-C608-75FF-2B8C-421F1C1D31D3}"/>
              </a:ext>
            </a:extLst>
          </p:cNvPr>
          <p:cNvPicPr>
            <a:picLocks noChangeAspect="1"/>
          </p:cNvPicPr>
          <p:nvPr/>
        </p:nvPicPr>
        <p:blipFill>
          <a:blip r:embed="rId2"/>
          <a:stretch>
            <a:fillRect/>
          </a:stretch>
        </p:blipFill>
        <p:spPr>
          <a:xfrm>
            <a:off x="5172165" y="998614"/>
            <a:ext cx="2844263" cy="2694250"/>
          </a:xfrm>
          <a:prstGeom prst="rect">
            <a:avLst/>
          </a:prstGeom>
        </p:spPr>
      </p:pic>
      <p:pic>
        <p:nvPicPr>
          <p:cNvPr id="7" name="Picture 6">
            <a:extLst>
              <a:ext uri="{FF2B5EF4-FFF2-40B4-BE49-F238E27FC236}">
                <a16:creationId xmlns:a16="http://schemas.microsoft.com/office/drawing/2014/main" id="{6A67CE49-DEC2-7BDC-B39B-50F2BF372EBB}"/>
              </a:ext>
            </a:extLst>
          </p:cNvPr>
          <p:cNvPicPr>
            <a:picLocks noChangeAspect="1"/>
          </p:cNvPicPr>
          <p:nvPr/>
        </p:nvPicPr>
        <p:blipFill>
          <a:blip r:embed="rId3"/>
          <a:stretch>
            <a:fillRect/>
          </a:stretch>
        </p:blipFill>
        <p:spPr>
          <a:xfrm>
            <a:off x="8314053" y="313824"/>
            <a:ext cx="3572682" cy="3379040"/>
          </a:xfrm>
          <a:prstGeom prst="rect">
            <a:avLst/>
          </a:prstGeom>
        </p:spPr>
      </p:pic>
      <p:pic>
        <p:nvPicPr>
          <p:cNvPr id="13" name="Picture 12">
            <a:extLst>
              <a:ext uri="{FF2B5EF4-FFF2-40B4-BE49-F238E27FC236}">
                <a16:creationId xmlns:a16="http://schemas.microsoft.com/office/drawing/2014/main" id="{F7BEBA6D-FDEB-A1FE-6C33-4B5D41857FD5}"/>
              </a:ext>
            </a:extLst>
          </p:cNvPr>
          <p:cNvPicPr>
            <a:picLocks noChangeAspect="1"/>
          </p:cNvPicPr>
          <p:nvPr/>
        </p:nvPicPr>
        <p:blipFill>
          <a:blip r:embed="rId4"/>
          <a:stretch>
            <a:fillRect/>
          </a:stretch>
        </p:blipFill>
        <p:spPr>
          <a:xfrm>
            <a:off x="2529726" y="1592996"/>
            <a:ext cx="2177836" cy="1986720"/>
          </a:xfrm>
          <a:prstGeom prst="rect">
            <a:avLst/>
          </a:prstGeom>
        </p:spPr>
      </p:pic>
      <p:pic>
        <p:nvPicPr>
          <p:cNvPr id="17" name="Picture 16">
            <a:extLst>
              <a:ext uri="{FF2B5EF4-FFF2-40B4-BE49-F238E27FC236}">
                <a16:creationId xmlns:a16="http://schemas.microsoft.com/office/drawing/2014/main" id="{51364FA1-EAD9-212D-F74A-57D15ACCF681}"/>
              </a:ext>
            </a:extLst>
          </p:cNvPr>
          <p:cNvPicPr>
            <a:picLocks noChangeAspect="1"/>
          </p:cNvPicPr>
          <p:nvPr/>
        </p:nvPicPr>
        <p:blipFill>
          <a:blip r:embed="rId5"/>
          <a:stretch>
            <a:fillRect/>
          </a:stretch>
        </p:blipFill>
        <p:spPr>
          <a:xfrm>
            <a:off x="573482" y="2181507"/>
            <a:ext cx="1495910" cy="1454701"/>
          </a:xfrm>
          <a:prstGeom prst="rect">
            <a:avLst/>
          </a:prstGeom>
        </p:spPr>
      </p:pic>
      <p:pic>
        <p:nvPicPr>
          <p:cNvPr id="18" name="Picture 17">
            <a:extLst>
              <a:ext uri="{FF2B5EF4-FFF2-40B4-BE49-F238E27FC236}">
                <a16:creationId xmlns:a16="http://schemas.microsoft.com/office/drawing/2014/main" id="{37782058-FE07-2F38-7B6B-FD123B732756}"/>
              </a:ext>
            </a:extLst>
          </p:cNvPr>
          <p:cNvPicPr>
            <a:picLocks noChangeAspect="1"/>
          </p:cNvPicPr>
          <p:nvPr/>
        </p:nvPicPr>
        <p:blipFill>
          <a:blip r:embed="rId6"/>
          <a:stretch>
            <a:fillRect/>
          </a:stretch>
        </p:blipFill>
        <p:spPr>
          <a:xfrm>
            <a:off x="564062" y="4728863"/>
            <a:ext cx="1505330" cy="1111765"/>
          </a:xfrm>
          <a:prstGeom prst="rect">
            <a:avLst/>
          </a:prstGeom>
        </p:spPr>
      </p:pic>
      <p:pic>
        <p:nvPicPr>
          <p:cNvPr id="19" name="Picture 18">
            <a:extLst>
              <a:ext uri="{FF2B5EF4-FFF2-40B4-BE49-F238E27FC236}">
                <a16:creationId xmlns:a16="http://schemas.microsoft.com/office/drawing/2014/main" id="{EC59E124-DF11-0987-57B5-D65CD3337715}"/>
              </a:ext>
            </a:extLst>
          </p:cNvPr>
          <p:cNvPicPr>
            <a:picLocks noChangeAspect="1"/>
          </p:cNvPicPr>
          <p:nvPr/>
        </p:nvPicPr>
        <p:blipFill>
          <a:blip r:embed="rId7"/>
          <a:stretch>
            <a:fillRect/>
          </a:stretch>
        </p:blipFill>
        <p:spPr>
          <a:xfrm>
            <a:off x="2767857" y="4434033"/>
            <a:ext cx="1701574" cy="1661941"/>
          </a:xfrm>
          <a:prstGeom prst="rect">
            <a:avLst/>
          </a:prstGeom>
        </p:spPr>
      </p:pic>
      <p:pic>
        <p:nvPicPr>
          <p:cNvPr id="20" name="Picture 19">
            <a:extLst>
              <a:ext uri="{FF2B5EF4-FFF2-40B4-BE49-F238E27FC236}">
                <a16:creationId xmlns:a16="http://schemas.microsoft.com/office/drawing/2014/main" id="{F42558C0-EB75-8F71-BC92-6AD5A2664843}"/>
              </a:ext>
            </a:extLst>
          </p:cNvPr>
          <p:cNvPicPr>
            <a:picLocks noChangeAspect="1"/>
          </p:cNvPicPr>
          <p:nvPr/>
        </p:nvPicPr>
        <p:blipFill>
          <a:blip r:embed="rId8"/>
          <a:stretch>
            <a:fillRect/>
          </a:stretch>
        </p:blipFill>
        <p:spPr>
          <a:xfrm>
            <a:off x="5275350" y="3990850"/>
            <a:ext cx="2334632" cy="2330356"/>
          </a:xfrm>
          <a:prstGeom prst="rect">
            <a:avLst/>
          </a:prstGeom>
        </p:spPr>
      </p:pic>
      <p:pic>
        <p:nvPicPr>
          <p:cNvPr id="21" name="Picture 20">
            <a:extLst>
              <a:ext uri="{FF2B5EF4-FFF2-40B4-BE49-F238E27FC236}">
                <a16:creationId xmlns:a16="http://schemas.microsoft.com/office/drawing/2014/main" id="{D3D9ED06-E2A2-B228-0886-122483040AE1}"/>
              </a:ext>
            </a:extLst>
          </p:cNvPr>
          <p:cNvPicPr>
            <a:picLocks noChangeAspect="1"/>
          </p:cNvPicPr>
          <p:nvPr/>
        </p:nvPicPr>
        <p:blipFill>
          <a:blip r:embed="rId9"/>
          <a:stretch>
            <a:fillRect/>
          </a:stretch>
        </p:blipFill>
        <p:spPr>
          <a:xfrm>
            <a:off x="8511532" y="3816851"/>
            <a:ext cx="3177725" cy="2935790"/>
          </a:xfrm>
          <a:prstGeom prst="rect">
            <a:avLst/>
          </a:prstGeom>
        </p:spPr>
      </p:pic>
      <p:sp>
        <p:nvSpPr>
          <p:cNvPr id="2" name="TextBox 1">
            <a:extLst>
              <a:ext uri="{FF2B5EF4-FFF2-40B4-BE49-F238E27FC236}">
                <a16:creationId xmlns:a16="http://schemas.microsoft.com/office/drawing/2014/main" id="{53C5EF9F-D384-64C1-234F-EA18BECA4D10}"/>
              </a:ext>
            </a:extLst>
          </p:cNvPr>
          <p:cNvSpPr txBox="1"/>
          <p:nvPr/>
        </p:nvSpPr>
        <p:spPr>
          <a:xfrm>
            <a:off x="904869" y="6101391"/>
            <a:ext cx="1510557" cy="523220"/>
          </a:xfrm>
          <a:prstGeom prst="rect">
            <a:avLst/>
          </a:prstGeom>
        </p:spPr>
        <p:txBody>
          <a:bodyPr wrap="square" rtlCol="0">
            <a:spAutoFit/>
          </a:bodyPr>
          <a:lstStyle/>
          <a:p>
            <a:pPr algn="l"/>
            <a:r>
              <a:rPr lang="en-BE" sz="2800" dirty="0"/>
              <a:t>2:2</a:t>
            </a:r>
          </a:p>
        </p:txBody>
      </p:sp>
      <p:sp>
        <p:nvSpPr>
          <p:cNvPr id="3" name="TextBox 2">
            <a:extLst>
              <a:ext uri="{FF2B5EF4-FFF2-40B4-BE49-F238E27FC236}">
                <a16:creationId xmlns:a16="http://schemas.microsoft.com/office/drawing/2014/main" id="{0B43A881-28BD-6648-5D60-D7F956437FFF}"/>
              </a:ext>
            </a:extLst>
          </p:cNvPr>
          <p:cNvSpPr txBox="1"/>
          <p:nvPr/>
        </p:nvSpPr>
        <p:spPr>
          <a:xfrm>
            <a:off x="3186878" y="6101391"/>
            <a:ext cx="1510557" cy="523220"/>
          </a:xfrm>
          <a:prstGeom prst="rect">
            <a:avLst/>
          </a:prstGeom>
        </p:spPr>
        <p:txBody>
          <a:bodyPr wrap="square" rtlCol="0">
            <a:spAutoFit/>
          </a:bodyPr>
          <a:lstStyle/>
          <a:p>
            <a:pPr algn="l"/>
            <a:r>
              <a:rPr lang="en-BE" sz="2800" dirty="0"/>
              <a:t>3:3</a:t>
            </a:r>
          </a:p>
        </p:txBody>
      </p:sp>
      <p:sp>
        <p:nvSpPr>
          <p:cNvPr id="4" name="TextBox 3">
            <a:extLst>
              <a:ext uri="{FF2B5EF4-FFF2-40B4-BE49-F238E27FC236}">
                <a16:creationId xmlns:a16="http://schemas.microsoft.com/office/drawing/2014/main" id="{2C16B91B-503A-8418-6A01-C36D8EEF6A15}"/>
              </a:ext>
            </a:extLst>
          </p:cNvPr>
          <p:cNvSpPr txBox="1"/>
          <p:nvPr/>
        </p:nvSpPr>
        <p:spPr>
          <a:xfrm>
            <a:off x="6093743" y="6229421"/>
            <a:ext cx="1510557" cy="523220"/>
          </a:xfrm>
          <a:prstGeom prst="rect">
            <a:avLst/>
          </a:prstGeom>
        </p:spPr>
        <p:txBody>
          <a:bodyPr wrap="square" rtlCol="0">
            <a:spAutoFit/>
          </a:bodyPr>
          <a:lstStyle/>
          <a:p>
            <a:pPr algn="l"/>
            <a:r>
              <a:rPr lang="en-BE" sz="2800" dirty="0"/>
              <a:t>4:4</a:t>
            </a:r>
          </a:p>
        </p:txBody>
      </p:sp>
      <p:sp>
        <p:nvSpPr>
          <p:cNvPr id="6" name="TextBox 5">
            <a:extLst>
              <a:ext uri="{FF2B5EF4-FFF2-40B4-BE49-F238E27FC236}">
                <a16:creationId xmlns:a16="http://schemas.microsoft.com/office/drawing/2014/main" id="{44B852F9-5E4F-E668-3A6E-67932B21F450}"/>
              </a:ext>
            </a:extLst>
          </p:cNvPr>
          <p:cNvSpPr txBox="1"/>
          <p:nvPr/>
        </p:nvSpPr>
        <p:spPr>
          <a:xfrm>
            <a:off x="10803350" y="6229421"/>
            <a:ext cx="1510557" cy="523220"/>
          </a:xfrm>
          <a:prstGeom prst="rect">
            <a:avLst/>
          </a:prstGeom>
        </p:spPr>
        <p:txBody>
          <a:bodyPr wrap="square" rtlCol="0">
            <a:spAutoFit/>
          </a:bodyPr>
          <a:lstStyle/>
          <a:p>
            <a:pPr algn="l"/>
            <a:r>
              <a:rPr lang="en-BE" sz="2800" dirty="0"/>
              <a:t>5:5</a:t>
            </a:r>
          </a:p>
        </p:txBody>
      </p:sp>
    </p:spTree>
    <p:extLst>
      <p:ext uri="{BB962C8B-B14F-4D97-AF65-F5344CB8AC3E}">
        <p14:creationId xmlns:p14="http://schemas.microsoft.com/office/powerpoint/2010/main" val="469636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917AD1-36F3-2265-28A8-4E050D4CDD6F}"/>
              </a:ext>
            </a:extLst>
          </p:cNvPr>
          <p:cNvPicPr>
            <a:picLocks noChangeAspect="1"/>
          </p:cNvPicPr>
          <p:nvPr/>
        </p:nvPicPr>
        <p:blipFill>
          <a:blip r:embed="rId2"/>
          <a:stretch>
            <a:fillRect/>
          </a:stretch>
        </p:blipFill>
        <p:spPr>
          <a:xfrm>
            <a:off x="3603783" y="0"/>
            <a:ext cx="7412559" cy="6762070"/>
          </a:xfrm>
          <a:prstGeom prst="rect">
            <a:avLst/>
          </a:prstGeom>
        </p:spPr>
      </p:pic>
      <p:pic>
        <p:nvPicPr>
          <p:cNvPr id="5" name="Picture 4">
            <a:extLst>
              <a:ext uri="{FF2B5EF4-FFF2-40B4-BE49-F238E27FC236}">
                <a16:creationId xmlns:a16="http://schemas.microsoft.com/office/drawing/2014/main" id="{B248B8AD-6877-8421-786D-82B81A55C34A}"/>
              </a:ext>
            </a:extLst>
          </p:cNvPr>
          <p:cNvPicPr>
            <a:picLocks noChangeAspect="1"/>
          </p:cNvPicPr>
          <p:nvPr/>
        </p:nvPicPr>
        <p:blipFill>
          <a:blip r:embed="rId3"/>
          <a:stretch>
            <a:fillRect/>
          </a:stretch>
        </p:blipFill>
        <p:spPr>
          <a:xfrm>
            <a:off x="275773" y="3684955"/>
            <a:ext cx="2830286" cy="2764363"/>
          </a:xfrm>
          <a:prstGeom prst="rect">
            <a:avLst/>
          </a:prstGeom>
        </p:spPr>
      </p:pic>
      <p:sp>
        <p:nvSpPr>
          <p:cNvPr id="6" name="Rectangle 5">
            <a:extLst>
              <a:ext uri="{FF2B5EF4-FFF2-40B4-BE49-F238E27FC236}">
                <a16:creationId xmlns:a16="http://schemas.microsoft.com/office/drawing/2014/main" id="{FA612CF0-1566-8352-7CE9-F72E11CCC742}"/>
              </a:ext>
            </a:extLst>
          </p:cNvPr>
          <p:cNvSpPr/>
          <p:nvPr/>
        </p:nvSpPr>
        <p:spPr>
          <a:xfrm>
            <a:off x="4470400" y="856343"/>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63B51CFB-39EC-F23D-C73F-2EB7F18B466B}"/>
              </a:ext>
            </a:extLst>
          </p:cNvPr>
          <p:cNvSpPr/>
          <p:nvPr/>
        </p:nvSpPr>
        <p:spPr>
          <a:xfrm>
            <a:off x="5050973" y="1422400"/>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ECEE5418-0E68-F20C-C4D6-F3E6547F2878}"/>
              </a:ext>
            </a:extLst>
          </p:cNvPr>
          <p:cNvSpPr/>
          <p:nvPr/>
        </p:nvSpPr>
        <p:spPr>
          <a:xfrm>
            <a:off x="5631546" y="2002971"/>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B68EB918-F7B5-098D-73AD-20118AF3B3D0}"/>
              </a:ext>
            </a:extLst>
          </p:cNvPr>
          <p:cNvSpPr txBox="1"/>
          <p:nvPr/>
        </p:nvSpPr>
        <p:spPr>
          <a:xfrm>
            <a:off x="827313" y="1394751"/>
            <a:ext cx="1886857" cy="584775"/>
          </a:xfrm>
          <a:prstGeom prst="rect">
            <a:avLst/>
          </a:prstGeom>
        </p:spPr>
        <p:txBody>
          <a:bodyPr wrap="square" rtlCol="0">
            <a:spAutoFit/>
          </a:bodyPr>
          <a:lstStyle/>
          <a:p>
            <a:r>
              <a:rPr lang="en-BE" sz="3200" dirty="0"/>
              <a:t>3 X Leptin</a:t>
            </a:r>
          </a:p>
        </p:txBody>
      </p:sp>
      <p:cxnSp>
        <p:nvCxnSpPr>
          <p:cNvPr id="12" name="Straight Connector 11">
            <a:extLst>
              <a:ext uri="{FF2B5EF4-FFF2-40B4-BE49-F238E27FC236}">
                <a16:creationId xmlns:a16="http://schemas.microsoft.com/office/drawing/2014/main" id="{122567C0-C684-B0BC-CA22-D1BE4EB06D02}"/>
              </a:ext>
            </a:extLst>
          </p:cNvPr>
          <p:cNvCxnSpPr>
            <a:cxnSpLocks/>
          </p:cNvCxnSpPr>
          <p:nvPr/>
        </p:nvCxnSpPr>
        <p:spPr>
          <a:xfrm flipV="1">
            <a:off x="2687589" y="1159548"/>
            <a:ext cx="1675177" cy="475196"/>
          </a:xfrm>
          <a:prstGeom prst="line">
            <a:avLst/>
          </a:prstGeom>
          <a:ln w="4762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146245B-2934-6379-28CE-3EA62BD80DEC}"/>
              </a:ext>
            </a:extLst>
          </p:cNvPr>
          <p:cNvCxnSpPr>
            <a:cxnSpLocks/>
            <a:endCxn id="7" idx="1"/>
          </p:cNvCxnSpPr>
          <p:nvPr/>
        </p:nvCxnSpPr>
        <p:spPr>
          <a:xfrm flipV="1">
            <a:off x="2687589" y="1705429"/>
            <a:ext cx="2363384" cy="24563"/>
          </a:xfrm>
          <a:prstGeom prst="line">
            <a:avLst/>
          </a:prstGeom>
          <a:ln w="4762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C87913D-FFAA-5733-A355-70A398A5998E}"/>
              </a:ext>
            </a:extLst>
          </p:cNvPr>
          <p:cNvCxnSpPr>
            <a:cxnSpLocks/>
            <a:endCxn id="8" idx="1"/>
          </p:cNvCxnSpPr>
          <p:nvPr/>
        </p:nvCxnSpPr>
        <p:spPr>
          <a:xfrm>
            <a:off x="2687589" y="1842477"/>
            <a:ext cx="2943957" cy="443523"/>
          </a:xfrm>
          <a:prstGeom prst="line">
            <a:avLst/>
          </a:prstGeom>
          <a:ln w="4762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23190AB-938F-BD88-399E-F83CA04AD74C}"/>
              </a:ext>
            </a:extLst>
          </p:cNvPr>
          <p:cNvSpPr txBox="1"/>
          <p:nvPr/>
        </p:nvSpPr>
        <p:spPr>
          <a:xfrm>
            <a:off x="2126344" y="3684955"/>
            <a:ext cx="1959429" cy="377372"/>
          </a:xfrm>
          <a:prstGeom prst="rect">
            <a:avLst/>
          </a:prstGeom>
        </p:spPr>
        <p:txBody>
          <a:bodyPr wrap="square" rtlCol="0">
            <a:spAutoFit/>
          </a:bodyPr>
          <a:lstStyle/>
          <a:p>
            <a:pPr algn="l"/>
            <a:r>
              <a:rPr lang="en-BE" dirty="0"/>
              <a:t>Leptin</a:t>
            </a:r>
          </a:p>
        </p:txBody>
      </p:sp>
      <p:sp>
        <p:nvSpPr>
          <p:cNvPr id="20" name="TextBox 19">
            <a:extLst>
              <a:ext uri="{FF2B5EF4-FFF2-40B4-BE49-F238E27FC236}">
                <a16:creationId xmlns:a16="http://schemas.microsoft.com/office/drawing/2014/main" id="{7D7B51C7-72A7-F931-B1E1-E4D4DB2E6342}"/>
              </a:ext>
            </a:extLst>
          </p:cNvPr>
          <p:cNvSpPr txBox="1"/>
          <p:nvPr/>
        </p:nvSpPr>
        <p:spPr>
          <a:xfrm>
            <a:off x="2510971" y="4897529"/>
            <a:ext cx="1959429" cy="377372"/>
          </a:xfrm>
          <a:prstGeom prst="rect">
            <a:avLst/>
          </a:prstGeom>
        </p:spPr>
        <p:txBody>
          <a:bodyPr wrap="square" rtlCol="0">
            <a:spAutoFit/>
          </a:bodyPr>
          <a:lstStyle/>
          <a:p>
            <a:pPr algn="l"/>
            <a:r>
              <a:rPr lang="en-BE" dirty="0"/>
              <a:t>LepR</a:t>
            </a:r>
          </a:p>
        </p:txBody>
      </p:sp>
      <p:sp>
        <p:nvSpPr>
          <p:cNvPr id="21" name="TextBox 20">
            <a:extLst>
              <a:ext uri="{FF2B5EF4-FFF2-40B4-BE49-F238E27FC236}">
                <a16:creationId xmlns:a16="http://schemas.microsoft.com/office/drawing/2014/main" id="{F4AD573B-4A24-6272-8BE0-06F34CFA78F7}"/>
              </a:ext>
            </a:extLst>
          </p:cNvPr>
          <p:cNvSpPr txBox="1"/>
          <p:nvPr/>
        </p:nvSpPr>
        <p:spPr>
          <a:xfrm>
            <a:off x="1882332" y="2958836"/>
            <a:ext cx="1886857" cy="584775"/>
          </a:xfrm>
          <a:prstGeom prst="rect">
            <a:avLst/>
          </a:prstGeom>
        </p:spPr>
        <p:txBody>
          <a:bodyPr wrap="square" rtlCol="0">
            <a:spAutoFit/>
          </a:bodyPr>
          <a:lstStyle/>
          <a:p>
            <a:r>
              <a:rPr lang="en-BE" sz="3200" dirty="0"/>
              <a:t>3 X LepR</a:t>
            </a:r>
          </a:p>
        </p:txBody>
      </p:sp>
      <p:sp>
        <p:nvSpPr>
          <p:cNvPr id="22" name="Rectangle 21">
            <a:extLst>
              <a:ext uri="{FF2B5EF4-FFF2-40B4-BE49-F238E27FC236}">
                <a16:creationId xmlns:a16="http://schemas.microsoft.com/office/drawing/2014/main" id="{1D71E147-EF78-5875-94B4-AC78E93DEF36}"/>
              </a:ext>
            </a:extLst>
          </p:cNvPr>
          <p:cNvSpPr/>
          <p:nvPr/>
        </p:nvSpPr>
        <p:spPr>
          <a:xfrm>
            <a:off x="6270178" y="2606964"/>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23" name="Rectangle 22">
            <a:extLst>
              <a:ext uri="{FF2B5EF4-FFF2-40B4-BE49-F238E27FC236}">
                <a16:creationId xmlns:a16="http://schemas.microsoft.com/office/drawing/2014/main" id="{1B5FBA66-DC54-D630-32E2-91B428FB623A}"/>
              </a:ext>
            </a:extLst>
          </p:cNvPr>
          <p:cNvSpPr/>
          <p:nvPr/>
        </p:nvSpPr>
        <p:spPr>
          <a:xfrm>
            <a:off x="7503889" y="3817234"/>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24" name="Rectangle 23">
            <a:extLst>
              <a:ext uri="{FF2B5EF4-FFF2-40B4-BE49-F238E27FC236}">
                <a16:creationId xmlns:a16="http://schemas.microsoft.com/office/drawing/2014/main" id="{A2A2F661-3772-9E07-0F6C-41F9DA28C713}"/>
              </a:ext>
            </a:extLst>
          </p:cNvPr>
          <p:cNvSpPr/>
          <p:nvPr/>
        </p:nvSpPr>
        <p:spPr>
          <a:xfrm>
            <a:off x="8657775" y="5042041"/>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cxnSp>
        <p:nvCxnSpPr>
          <p:cNvPr id="25" name="Straight Connector 24">
            <a:extLst>
              <a:ext uri="{FF2B5EF4-FFF2-40B4-BE49-F238E27FC236}">
                <a16:creationId xmlns:a16="http://schemas.microsoft.com/office/drawing/2014/main" id="{00D4F716-7DA3-310F-CF4C-5EAC4DAC7F5C}"/>
              </a:ext>
            </a:extLst>
          </p:cNvPr>
          <p:cNvCxnSpPr>
            <a:cxnSpLocks/>
          </p:cNvCxnSpPr>
          <p:nvPr/>
        </p:nvCxnSpPr>
        <p:spPr>
          <a:xfrm>
            <a:off x="3530930" y="3187108"/>
            <a:ext cx="2710216" cy="32259"/>
          </a:xfrm>
          <a:prstGeom prst="line">
            <a:avLst/>
          </a:prstGeom>
          <a:ln w="476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C03E653-CFB7-F817-B6D4-5072CF3402BB}"/>
              </a:ext>
            </a:extLst>
          </p:cNvPr>
          <p:cNvCxnSpPr>
            <a:cxnSpLocks/>
          </p:cNvCxnSpPr>
          <p:nvPr/>
        </p:nvCxnSpPr>
        <p:spPr>
          <a:xfrm>
            <a:off x="3525177" y="3287393"/>
            <a:ext cx="4022533" cy="1176405"/>
          </a:xfrm>
          <a:prstGeom prst="line">
            <a:avLst/>
          </a:prstGeom>
          <a:ln w="4762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2C06A34-C744-141E-2A85-4521559B55A5}"/>
              </a:ext>
            </a:extLst>
          </p:cNvPr>
          <p:cNvCxnSpPr>
            <a:cxnSpLocks/>
            <a:endCxn id="24" idx="1"/>
          </p:cNvCxnSpPr>
          <p:nvPr/>
        </p:nvCxnSpPr>
        <p:spPr>
          <a:xfrm>
            <a:off x="3525177" y="3381035"/>
            <a:ext cx="5132598" cy="2273410"/>
          </a:xfrm>
          <a:prstGeom prst="line">
            <a:avLst/>
          </a:prstGeom>
          <a:ln w="47625"/>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ADF10ED-43C4-EEB6-495E-585EB6623C48}"/>
              </a:ext>
            </a:extLst>
          </p:cNvPr>
          <p:cNvSpPr/>
          <p:nvPr/>
        </p:nvSpPr>
        <p:spPr>
          <a:xfrm>
            <a:off x="4504892" y="2601287"/>
            <a:ext cx="546082" cy="403079"/>
          </a:xfrm>
          <a:prstGeom prst="rect">
            <a:avLst/>
          </a:prstGeom>
          <a:noFill/>
          <a:ln w="571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36" name="Rectangle 35">
            <a:extLst>
              <a:ext uri="{FF2B5EF4-FFF2-40B4-BE49-F238E27FC236}">
                <a16:creationId xmlns:a16="http://schemas.microsoft.com/office/drawing/2014/main" id="{6668A8EF-AFF8-AC32-761F-4EE7E40CC7A1}"/>
              </a:ext>
            </a:extLst>
          </p:cNvPr>
          <p:cNvSpPr/>
          <p:nvPr/>
        </p:nvSpPr>
        <p:spPr>
          <a:xfrm>
            <a:off x="4487873" y="4228097"/>
            <a:ext cx="563100" cy="813944"/>
          </a:xfrm>
          <a:prstGeom prst="rect">
            <a:avLst/>
          </a:prstGeom>
          <a:noFill/>
          <a:ln w="571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39" name="TextBox 38">
            <a:extLst>
              <a:ext uri="{FF2B5EF4-FFF2-40B4-BE49-F238E27FC236}">
                <a16:creationId xmlns:a16="http://schemas.microsoft.com/office/drawing/2014/main" id="{C4F223A5-BEB3-3B20-CF6A-2647E4DEAAFD}"/>
              </a:ext>
            </a:extLst>
          </p:cNvPr>
          <p:cNvSpPr txBox="1"/>
          <p:nvPr/>
        </p:nvSpPr>
        <p:spPr>
          <a:xfrm>
            <a:off x="1725399" y="3407214"/>
            <a:ext cx="568789" cy="369332"/>
          </a:xfrm>
          <a:prstGeom prst="rect">
            <a:avLst/>
          </a:prstGeom>
        </p:spPr>
        <p:txBody>
          <a:bodyPr wrap="square" rtlCol="0">
            <a:spAutoFit/>
          </a:bodyPr>
          <a:lstStyle/>
          <a:p>
            <a:pPr algn="l"/>
            <a:r>
              <a:rPr lang="en-BE" b="1" dirty="0"/>
              <a:t>Ig’</a:t>
            </a:r>
          </a:p>
        </p:txBody>
      </p:sp>
      <p:sp>
        <p:nvSpPr>
          <p:cNvPr id="40" name="TextBox 39">
            <a:extLst>
              <a:ext uri="{FF2B5EF4-FFF2-40B4-BE49-F238E27FC236}">
                <a16:creationId xmlns:a16="http://schemas.microsoft.com/office/drawing/2014/main" id="{EFA67AE8-AD13-9D68-C1B6-0FB7A3B88CE0}"/>
              </a:ext>
            </a:extLst>
          </p:cNvPr>
          <p:cNvSpPr txBox="1"/>
          <p:nvPr/>
        </p:nvSpPr>
        <p:spPr>
          <a:xfrm>
            <a:off x="2546840" y="4688586"/>
            <a:ext cx="847663" cy="369332"/>
          </a:xfrm>
          <a:prstGeom prst="rect">
            <a:avLst/>
          </a:prstGeom>
        </p:spPr>
        <p:txBody>
          <a:bodyPr wrap="square" rtlCol="0">
            <a:spAutoFit/>
          </a:bodyPr>
          <a:lstStyle/>
          <a:p>
            <a:pPr algn="l"/>
            <a:r>
              <a:rPr lang="en-BE" b="1" dirty="0"/>
              <a:t>CRH2</a:t>
            </a:r>
          </a:p>
        </p:txBody>
      </p:sp>
      <p:cxnSp>
        <p:nvCxnSpPr>
          <p:cNvPr id="42" name="Straight Connector 41">
            <a:extLst>
              <a:ext uri="{FF2B5EF4-FFF2-40B4-BE49-F238E27FC236}">
                <a16:creationId xmlns:a16="http://schemas.microsoft.com/office/drawing/2014/main" id="{8D1DCEA6-913F-51F7-FD32-624E35513462}"/>
              </a:ext>
            </a:extLst>
          </p:cNvPr>
          <p:cNvCxnSpPr>
            <a:cxnSpLocks/>
          </p:cNvCxnSpPr>
          <p:nvPr/>
        </p:nvCxnSpPr>
        <p:spPr>
          <a:xfrm flipV="1">
            <a:off x="2100146" y="2790825"/>
            <a:ext cx="2370254" cy="820812"/>
          </a:xfrm>
          <a:prstGeom prst="line">
            <a:avLst/>
          </a:prstGeom>
          <a:ln w="22225">
            <a:prstDash val="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7CF523E-1A81-CC05-D5C4-26E14097C1CB}"/>
              </a:ext>
            </a:extLst>
          </p:cNvPr>
          <p:cNvCxnSpPr>
            <a:cxnSpLocks/>
          </p:cNvCxnSpPr>
          <p:nvPr/>
        </p:nvCxnSpPr>
        <p:spPr>
          <a:xfrm flipV="1">
            <a:off x="2914185" y="4463798"/>
            <a:ext cx="1556215" cy="277741"/>
          </a:xfrm>
          <a:prstGeom prst="line">
            <a:avLst/>
          </a:prstGeom>
          <a:ln w="22225">
            <a:prstDash val="dash"/>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21F2485E-062C-BA04-A367-AF3B7858DA4A}"/>
              </a:ext>
            </a:extLst>
          </p:cNvPr>
          <p:cNvSpPr txBox="1"/>
          <p:nvPr/>
        </p:nvSpPr>
        <p:spPr>
          <a:xfrm>
            <a:off x="10895308" y="418454"/>
            <a:ext cx="929899" cy="6030864"/>
          </a:xfrm>
          <a:prstGeom prst="rect">
            <a:avLst/>
          </a:prstGeom>
          <a:solidFill>
            <a:schemeClr val="bg1"/>
          </a:solidFill>
        </p:spPr>
        <p:txBody>
          <a:bodyPr wrap="square" rtlCol="0">
            <a:spAutoFit/>
          </a:bodyPr>
          <a:lstStyle/>
          <a:p>
            <a:pPr algn="l"/>
            <a:endParaRPr lang="en-BE" dirty="0">
              <a:solidFill>
                <a:schemeClr val="accent5"/>
              </a:solidFill>
            </a:endParaRPr>
          </a:p>
        </p:txBody>
      </p:sp>
      <p:sp>
        <p:nvSpPr>
          <p:cNvPr id="46" name="TextBox 45">
            <a:extLst>
              <a:ext uri="{FF2B5EF4-FFF2-40B4-BE49-F238E27FC236}">
                <a16:creationId xmlns:a16="http://schemas.microsoft.com/office/drawing/2014/main" id="{5211CBA2-9350-D50D-57E2-11E066388DCA}"/>
              </a:ext>
            </a:extLst>
          </p:cNvPr>
          <p:cNvSpPr txBox="1"/>
          <p:nvPr/>
        </p:nvSpPr>
        <p:spPr>
          <a:xfrm>
            <a:off x="10820335" y="4702406"/>
            <a:ext cx="693731" cy="2059664"/>
          </a:xfrm>
          <a:prstGeom prst="rect">
            <a:avLst/>
          </a:prstGeom>
          <a:solidFill>
            <a:schemeClr val="bg1"/>
          </a:solidFill>
        </p:spPr>
        <p:txBody>
          <a:bodyPr wrap="square" rtlCol="0">
            <a:spAutoFit/>
          </a:bodyPr>
          <a:lstStyle/>
          <a:p>
            <a:pPr algn="l"/>
            <a:endParaRPr lang="en-BE" dirty="0">
              <a:solidFill>
                <a:schemeClr val="accent5"/>
              </a:solidFill>
            </a:endParaRPr>
          </a:p>
        </p:txBody>
      </p:sp>
    </p:spTree>
    <p:extLst>
      <p:ext uri="{BB962C8B-B14F-4D97-AF65-F5344CB8AC3E}">
        <p14:creationId xmlns:p14="http://schemas.microsoft.com/office/powerpoint/2010/main" val="21247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xit"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0" grpId="1"/>
      <p:bldP spid="19" grpId="0"/>
      <p:bldP spid="20" grpId="0"/>
      <p:bldP spid="21" grpId="0"/>
      <p:bldP spid="21" grpId="1"/>
      <p:bldP spid="22" grpId="0" animBg="1"/>
      <p:bldP spid="23" grpId="0" animBg="1"/>
      <p:bldP spid="24" grpId="0" animBg="1"/>
      <p:bldP spid="35" grpId="0" animBg="1"/>
      <p:bldP spid="36" grpId="0" animBg="1"/>
      <p:bldP spid="39" grpId="0"/>
      <p:bldP spid="4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0763860-3588-E3D8-C805-37E0B4246400}"/>
              </a:ext>
            </a:extLst>
          </p:cNvPr>
          <p:cNvGrpSpPr/>
          <p:nvPr/>
        </p:nvGrpSpPr>
        <p:grpSpPr>
          <a:xfrm>
            <a:off x="-735468" y="515412"/>
            <a:ext cx="5963966" cy="5666726"/>
            <a:chOff x="132034" y="515412"/>
            <a:chExt cx="5963966" cy="5666726"/>
          </a:xfrm>
        </p:grpSpPr>
        <p:pic>
          <p:nvPicPr>
            <p:cNvPr id="4" name="Picture 3">
              <a:extLst>
                <a:ext uri="{FF2B5EF4-FFF2-40B4-BE49-F238E27FC236}">
                  <a16:creationId xmlns:a16="http://schemas.microsoft.com/office/drawing/2014/main" id="{B0916550-B8F5-4ACE-AEE8-B160F8B42955}"/>
                </a:ext>
              </a:extLst>
            </p:cNvPr>
            <p:cNvPicPr>
              <a:picLocks noChangeAspect="1"/>
            </p:cNvPicPr>
            <p:nvPr/>
          </p:nvPicPr>
          <p:blipFill>
            <a:blip r:embed="rId3"/>
            <a:stretch>
              <a:fillRect/>
            </a:stretch>
          </p:blipFill>
          <p:spPr>
            <a:xfrm>
              <a:off x="153813" y="1343924"/>
              <a:ext cx="5942187" cy="4838214"/>
            </a:xfrm>
            <a:prstGeom prst="rect">
              <a:avLst/>
            </a:prstGeom>
          </p:spPr>
        </p:pic>
        <p:sp>
          <p:nvSpPr>
            <p:cNvPr id="7" name="Rectangle 6">
              <a:extLst>
                <a:ext uri="{FF2B5EF4-FFF2-40B4-BE49-F238E27FC236}">
                  <a16:creationId xmlns:a16="http://schemas.microsoft.com/office/drawing/2014/main" id="{518A9EEF-80A8-D2D3-7EB8-436393CC1B65}"/>
                </a:ext>
              </a:extLst>
            </p:cNvPr>
            <p:cNvSpPr/>
            <p:nvPr/>
          </p:nvSpPr>
          <p:spPr>
            <a:xfrm>
              <a:off x="153813" y="2100470"/>
              <a:ext cx="1158152" cy="381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183D6304-1743-CDF2-2EDA-DC3E4EBA3ECE}"/>
                </a:ext>
              </a:extLst>
            </p:cNvPr>
            <p:cNvSpPr/>
            <p:nvPr/>
          </p:nvSpPr>
          <p:spPr>
            <a:xfrm>
              <a:off x="132034" y="1520688"/>
              <a:ext cx="1158152"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625C5987-CE53-6C0F-1A41-5015F669532D}"/>
                </a:ext>
              </a:extLst>
            </p:cNvPr>
            <p:cNvSpPr/>
            <p:nvPr/>
          </p:nvSpPr>
          <p:spPr>
            <a:xfrm>
              <a:off x="132034" y="515412"/>
              <a:ext cx="5963966"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TextBox 12">
            <a:extLst>
              <a:ext uri="{FF2B5EF4-FFF2-40B4-BE49-F238E27FC236}">
                <a16:creationId xmlns:a16="http://schemas.microsoft.com/office/drawing/2014/main" id="{E5C74C98-2298-17D6-BBCE-60E02B56CE0A}"/>
              </a:ext>
            </a:extLst>
          </p:cNvPr>
          <p:cNvSpPr txBox="1"/>
          <p:nvPr/>
        </p:nvSpPr>
        <p:spPr>
          <a:xfrm>
            <a:off x="10132629" y="5013821"/>
            <a:ext cx="1493850" cy="369332"/>
          </a:xfrm>
          <a:prstGeom prst="rect">
            <a:avLst/>
          </a:prstGeom>
          <a:noFill/>
        </p:spPr>
        <p:txBody>
          <a:bodyPr wrap="square" rtlCol="0">
            <a:spAutoFit/>
          </a:bodyPr>
          <a:lstStyle/>
          <a:p>
            <a:r>
              <a:rPr lang="en-BE" dirty="0"/>
              <a:t>1:1</a:t>
            </a:r>
          </a:p>
        </p:txBody>
      </p:sp>
      <p:sp>
        <p:nvSpPr>
          <p:cNvPr id="14" name="TextBox 13">
            <a:extLst>
              <a:ext uri="{FF2B5EF4-FFF2-40B4-BE49-F238E27FC236}">
                <a16:creationId xmlns:a16="http://schemas.microsoft.com/office/drawing/2014/main" id="{38FCEAA6-B3D3-A8AC-C48F-26CF9E0BD9DC}"/>
              </a:ext>
            </a:extLst>
          </p:cNvPr>
          <p:cNvSpPr txBox="1"/>
          <p:nvPr/>
        </p:nvSpPr>
        <p:spPr>
          <a:xfrm>
            <a:off x="11434287" y="5033022"/>
            <a:ext cx="564362" cy="369332"/>
          </a:xfrm>
          <a:prstGeom prst="rect">
            <a:avLst/>
          </a:prstGeom>
          <a:noFill/>
        </p:spPr>
        <p:txBody>
          <a:bodyPr wrap="square" rtlCol="0">
            <a:spAutoFit/>
          </a:bodyPr>
          <a:lstStyle/>
          <a:p>
            <a:r>
              <a:rPr lang="en-BE" dirty="0"/>
              <a:t>3:3</a:t>
            </a:r>
          </a:p>
        </p:txBody>
      </p:sp>
      <p:sp>
        <p:nvSpPr>
          <p:cNvPr id="15" name="TextBox 14">
            <a:extLst>
              <a:ext uri="{FF2B5EF4-FFF2-40B4-BE49-F238E27FC236}">
                <a16:creationId xmlns:a16="http://schemas.microsoft.com/office/drawing/2014/main" id="{0D9F1A20-12E6-0E6F-7376-3935B023198B}"/>
              </a:ext>
            </a:extLst>
          </p:cNvPr>
          <p:cNvSpPr txBox="1"/>
          <p:nvPr/>
        </p:nvSpPr>
        <p:spPr>
          <a:xfrm>
            <a:off x="10406717" y="5488721"/>
            <a:ext cx="2439524" cy="369332"/>
          </a:xfrm>
          <a:prstGeom prst="rect">
            <a:avLst/>
          </a:prstGeom>
          <a:noFill/>
        </p:spPr>
        <p:txBody>
          <a:bodyPr wrap="square" rtlCol="0">
            <a:spAutoFit/>
          </a:bodyPr>
          <a:lstStyle/>
          <a:p>
            <a:r>
              <a:rPr lang="en-BE" dirty="0"/>
              <a:t>K</a:t>
            </a:r>
            <a:r>
              <a:rPr lang="en-BE" baseline="-25000" dirty="0"/>
              <a:t>D</a:t>
            </a:r>
            <a:r>
              <a:rPr lang="en-BE" dirty="0"/>
              <a:t>= 1.4 </a:t>
            </a:r>
            <a:r>
              <a:rPr lang="en-BE" dirty="0">
                <a:latin typeface="Symbol" pitchFamily="2" charset="2"/>
              </a:rPr>
              <a:t>m</a:t>
            </a:r>
            <a:r>
              <a:rPr lang="en-BE" dirty="0"/>
              <a:t>M</a:t>
            </a:r>
          </a:p>
        </p:txBody>
      </p:sp>
      <p:grpSp>
        <p:nvGrpSpPr>
          <p:cNvPr id="19" name="Group 18">
            <a:extLst>
              <a:ext uri="{FF2B5EF4-FFF2-40B4-BE49-F238E27FC236}">
                <a16:creationId xmlns:a16="http://schemas.microsoft.com/office/drawing/2014/main" id="{CA308C41-E86D-B47E-DC62-284FA4C870F9}"/>
              </a:ext>
            </a:extLst>
          </p:cNvPr>
          <p:cNvGrpSpPr/>
          <p:nvPr/>
        </p:nvGrpSpPr>
        <p:grpSpPr>
          <a:xfrm>
            <a:off x="4877502" y="620255"/>
            <a:ext cx="5963966" cy="5617489"/>
            <a:chOff x="6598736" y="564649"/>
            <a:chExt cx="5963966" cy="5617489"/>
          </a:xfrm>
        </p:grpSpPr>
        <p:grpSp>
          <p:nvGrpSpPr>
            <p:cNvPr id="18" name="Group 17">
              <a:extLst>
                <a:ext uri="{FF2B5EF4-FFF2-40B4-BE49-F238E27FC236}">
                  <a16:creationId xmlns:a16="http://schemas.microsoft.com/office/drawing/2014/main" id="{9949D0EE-B0D6-D175-2C19-0E20B626D7B5}"/>
                </a:ext>
              </a:extLst>
            </p:cNvPr>
            <p:cNvGrpSpPr/>
            <p:nvPr/>
          </p:nvGrpSpPr>
          <p:grpSpPr>
            <a:xfrm>
              <a:off x="6751136" y="964189"/>
              <a:ext cx="4698741" cy="5217949"/>
              <a:chOff x="6751136" y="964189"/>
              <a:chExt cx="4698741" cy="5217949"/>
            </a:xfrm>
          </p:grpSpPr>
          <p:pic>
            <p:nvPicPr>
              <p:cNvPr id="5" name="Picture 4">
                <a:extLst>
                  <a:ext uri="{FF2B5EF4-FFF2-40B4-BE49-F238E27FC236}">
                    <a16:creationId xmlns:a16="http://schemas.microsoft.com/office/drawing/2014/main" id="{30285F55-D71E-3127-3F74-4CA29A119054}"/>
                  </a:ext>
                </a:extLst>
              </p:cNvPr>
              <p:cNvPicPr>
                <a:picLocks noChangeAspect="1"/>
              </p:cNvPicPr>
              <p:nvPr/>
            </p:nvPicPr>
            <p:blipFill>
              <a:blip r:embed="rId4"/>
              <a:stretch>
                <a:fillRect/>
              </a:stretch>
            </p:blipFill>
            <p:spPr>
              <a:xfrm>
                <a:off x="6937512" y="1213772"/>
                <a:ext cx="4512365" cy="4968366"/>
              </a:xfrm>
              <a:prstGeom prst="rect">
                <a:avLst/>
              </a:prstGeom>
            </p:spPr>
          </p:pic>
          <p:sp>
            <p:nvSpPr>
              <p:cNvPr id="6" name="Rectangle 5">
                <a:extLst>
                  <a:ext uri="{FF2B5EF4-FFF2-40B4-BE49-F238E27FC236}">
                    <a16:creationId xmlns:a16="http://schemas.microsoft.com/office/drawing/2014/main" id="{026D74CA-3F36-784F-6DFD-4958CDEC80D7}"/>
                  </a:ext>
                </a:extLst>
              </p:cNvPr>
              <p:cNvSpPr/>
              <p:nvPr/>
            </p:nvSpPr>
            <p:spPr>
              <a:xfrm>
                <a:off x="6937512" y="2365513"/>
                <a:ext cx="536714" cy="381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18AE039A-17C9-C842-A63F-0B425C7CEF1B}"/>
                  </a:ext>
                </a:extLst>
              </p:cNvPr>
              <p:cNvSpPr/>
              <p:nvPr/>
            </p:nvSpPr>
            <p:spPr>
              <a:xfrm>
                <a:off x="6751136" y="964189"/>
                <a:ext cx="536714"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93549C54-0D42-B4A9-EB21-D651D071B9D2}"/>
                </a:ext>
              </a:extLst>
            </p:cNvPr>
            <p:cNvSpPr/>
            <p:nvPr/>
          </p:nvSpPr>
          <p:spPr>
            <a:xfrm>
              <a:off x="6598736" y="564649"/>
              <a:ext cx="5963966"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0" name="TextBox 19">
            <a:extLst>
              <a:ext uri="{FF2B5EF4-FFF2-40B4-BE49-F238E27FC236}">
                <a16:creationId xmlns:a16="http://schemas.microsoft.com/office/drawing/2014/main" id="{B5FB4295-5256-54C1-7983-8DF2568AC5CF}"/>
              </a:ext>
            </a:extLst>
          </p:cNvPr>
          <p:cNvSpPr txBox="1"/>
          <p:nvPr/>
        </p:nvSpPr>
        <p:spPr>
          <a:xfrm>
            <a:off x="162846" y="156771"/>
            <a:ext cx="11987048" cy="584775"/>
          </a:xfrm>
          <a:prstGeom prst="rect">
            <a:avLst/>
          </a:prstGeom>
          <a:noFill/>
        </p:spPr>
        <p:txBody>
          <a:bodyPr wrap="square" rtlCol="0">
            <a:spAutoFit/>
          </a:bodyPr>
          <a:lstStyle/>
          <a:p>
            <a:r>
              <a:rPr lang="en-BE" sz="3200" b="1" dirty="0">
                <a:solidFill>
                  <a:srgbClr val="002060"/>
                </a:solidFill>
                <a:latin typeface="+mj-lt"/>
              </a:rPr>
              <a:t>Leptin and LEP-R form 3:3 cytokine receptor complexes in solution</a:t>
            </a:r>
          </a:p>
        </p:txBody>
      </p:sp>
      <p:sp>
        <p:nvSpPr>
          <p:cNvPr id="21" name="TextBox 20">
            <a:extLst>
              <a:ext uri="{FF2B5EF4-FFF2-40B4-BE49-F238E27FC236}">
                <a16:creationId xmlns:a16="http://schemas.microsoft.com/office/drawing/2014/main" id="{6086734D-1976-B0BD-9C55-264D6EBEC0AF}"/>
              </a:ext>
            </a:extLst>
          </p:cNvPr>
          <p:cNvSpPr txBox="1"/>
          <p:nvPr/>
        </p:nvSpPr>
        <p:spPr>
          <a:xfrm>
            <a:off x="1958406" y="773500"/>
            <a:ext cx="3266510" cy="400110"/>
          </a:xfrm>
          <a:prstGeom prst="rect">
            <a:avLst/>
          </a:prstGeom>
          <a:noFill/>
        </p:spPr>
        <p:txBody>
          <a:bodyPr wrap="square" rtlCol="0">
            <a:spAutoFit/>
          </a:bodyPr>
          <a:lstStyle/>
          <a:p>
            <a:r>
              <a:rPr lang="en-BE" sz="2000" u="sng" dirty="0"/>
              <a:t>SEC-MALLS</a:t>
            </a:r>
          </a:p>
        </p:txBody>
      </p:sp>
      <p:sp>
        <p:nvSpPr>
          <p:cNvPr id="22" name="TextBox 21">
            <a:extLst>
              <a:ext uri="{FF2B5EF4-FFF2-40B4-BE49-F238E27FC236}">
                <a16:creationId xmlns:a16="http://schemas.microsoft.com/office/drawing/2014/main" id="{9F8ADFB7-89B1-A69A-2127-E277DD9345E4}"/>
              </a:ext>
            </a:extLst>
          </p:cNvPr>
          <p:cNvSpPr txBox="1"/>
          <p:nvPr/>
        </p:nvSpPr>
        <p:spPr>
          <a:xfrm>
            <a:off x="6031706" y="830434"/>
            <a:ext cx="4142128" cy="400110"/>
          </a:xfrm>
          <a:prstGeom prst="rect">
            <a:avLst/>
          </a:prstGeom>
          <a:noFill/>
        </p:spPr>
        <p:txBody>
          <a:bodyPr wrap="square" rtlCol="0">
            <a:spAutoFit/>
          </a:bodyPr>
          <a:lstStyle/>
          <a:p>
            <a:r>
              <a:rPr lang="en-BE" sz="2000" u="sng" dirty="0"/>
              <a:t>Analytical ultracentrifugation (AUC)</a:t>
            </a:r>
          </a:p>
        </p:txBody>
      </p:sp>
      <p:pic>
        <p:nvPicPr>
          <p:cNvPr id="3075" name="Picture 3074">
            <a:extLst>
              <a:ext uri="{FF2B5EF4-FFF2-40B4-BE49-F238E27FC236}">
                <a16:creationId xmlns:a16="http://schemas.microsoft.com/office/drawing/2014/main" id="{CA308BE8-C20D-30A5-83D2-C25269115A00}"/>
              </a:ext>
            </a:extLst>
          </p:cNvPr>
          <p:cNvPicPr>
            <a:picLocks noChangeAspect="1"/>
          </p:cNvPicPr>
          <p:nvPr/>
        </p:nvPicPr>
        <p:blipFill>
          <a:blip r:embed="rId5"/>
          <a:stretch>
            <a:fillRect/>
          </a:stretch>
        </p:blipFill>
        <p:spPr>
          <a:xfrm>
            <a:off x="9820073" y="3506321"/>
            <a:ext cx="1014615" cy="1468424"/>
          </a:xfrm>
          <a:prstGeom prst="rect">
            <a:avLst/>
          </a:prstGeom>
        </p:spPr>
      </p:pic>
      <p:pic>
        <p:nvPicPr>
          <p:cNvPr id="3077" name="Picture 3076">
            <a:extLst>
              <a:ext uri="{FF2B5EF4-FFF2-40B4-BE49-F238E27FC236}">
                <a16:creationId xmlns:a16="http://schemas.microsoft.com/office/drawing/2014/main" id="{E4594D26-8BB0-6CC5-6E94-2B8E756D3FB8}"/>
              </a:ext>
            </a:extLst>
          </p:cNvPr>
          <p:cNvPicPr>
            <a:picLocks noChangeAspect="1"/>
          </p:cNvPicPr>
          <p:nvPr/>
        </p:nvPicPr>
        <p:blipFill>
          <a:blip r:embed="rId6"/>
          <a:stretch>
            <a:fillRect/>
          </a:stretch>
        </p:blipFill>
        <p:spPr>
          <a:xfrm>
            <a:off x="11196248" y="3445981"/>
            <a:ext cx="1040441" cy="1531146"/>
          </a:xfrm>
          <a:prstGeom prst="rect">
            <a:avLst/>
          </a:prstGeom>
        </p:spPr>
      </p:pic>
      <p:pic>
        <p:nvPicPr>
          <p:cNvPr id="12" name="Picture 4" descr="White Arrow Background clipart - Arrow, Chemistry, Line, transparent clip  art">
            <a:extLst>
              <a:ext uri="{FF2B5EF4-FFF2-40B4-BE49-F238E27FC236}">
                <a16:creationId xmlns:a16="http://schemas.microsoft.com/office/drawing/2014/main" id="{3CDC5051-DE7E-4896-291B-9648391AE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0494" y="4388441"/>
            <a:ext cx="427971" cy="3950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3078">
            <a:extLst>
              <a:ext uri="{FF2B5EF4-FFF2-40B4-BE49-F238E27FC236}">
                <a16:creationId xmlns:a16="http://schemas.microsoft.com/office/drawing/2014/main" id="{DEA130F2-A256-0C30-5C0C-C3C84A7DE3B2}"/>
              </a:ext>
            </a:extLst>
          </p:cNvPr>
          <p:cNvPicPr>
            <a:picLocks noChangeAspect="1"/>
          </p:cNvPicPr>
          <p:nvPr/>
        </p:nvPicPr>
        <p:blipFill>
          <a:blip r:embed="rId8"/>
          <a:stretch>
            <a:fillRect/>
          </a:stretch>
        </p:blipFill>
        <p:spPr>
          <a:xfrm>
            <a:off x="10524807" y="5994741"/>
            <a:ext cx="676367" cy="706488"/>
          </a:xfrm>
          <a:prstGeom prst="rect">
            <a:avLst/>
          </a:prstGeom>
          <a:solidFill>
            <a:schemeClr val="bg1"/>
          </a:solidFill>
        </p:spPr>
      </p:pic>
      <p:sp>
        <p:nvSpPr>
          <p:cNvPr id="2" name="TextBox 1">
            <a:extLst>
              <a:ext uri="{FF2B5EF4-FFF2-40B4-BE49-F238E27FC236}">
                <a16:creationId xmlns:a16="http://schemas.microsoft.com/office/drawing/2014/main" id="{81889FCA-995D-C38C-3D7F-3338D39E296B}"/>
              </a:ext>
            </a:extLst>
          </p:cNvPr>
          <p:cNvSpPr txBox="1"/>
          <p:nvPr/>
        </p:nvSpPr>
        <p:spPr>
          <a:xfrm>
            <a:off x="4022884" y="6080978"/>
            <a:ext cx="4293041" cy="523220"/>
          </a:xfrm>
          <a:prstGeom prst="rect">
            <a:avLst/>
          </a:prstGeom>
        </p:spPr>
        <p:txBody>
          <a:bodyPr wrap="square" rtlCol="0">
            <a:spAutoFit/>
          </a:bodyPr>
          <a:lstStyle/>
          <a:p>
            <a:pPr algn="l"/>
            <a:r>
              <a:rPr lang="en-BE" sz="1400" dirty="0"/>
              <a:t>Tsirigotaki </a:t>
            </a:r>
            <a:r>
              <a:rPr lang="en-BE" sz="1400" i="1" dirty="0"/>
              <a:t>et al</a:t>
            </a:r>
            <a:r>
              <a:rPr lang="en-BE" sz="1400" dirty="0"/>
              <a:t>., Nat Struct Mol Biol., 2023</a:t>
            </a:r>
          </a:p>
          <a:p>
            <a:pPr algn="l"/>
            <a:r>
              <a:rPr lang="en-GB" sz="1400" b="0" i="0" u="none" strike="noStrike" dirty="0" err="1">
                <a:effectLst/>
                <a:latin typeface="BlinkMacSystemFont"/>
              </a:rPr>
              <a:t>doi</a:t>
            </a:r>
            <a:r>
              <a:rPr lang="en-GB" sz="1400" b="0" i="0" u="none" strike="noStrike" dirty="0">
                <a:effectLst/>
                <a:latin typeface="BlinkMacSystemFont"/>
              </a:rPr>
              <a:t>: 10.1038/s41594-023-00941-9</a:t>
            </a:r>
            <a:endParaRPr lang="en-BE" sz="1400" dirty="0"/>
          </a:p>
        </p:txBody>
      </p:sp>
    </p:spTree>
    <p:extLst>
      <p:ext uri="{BB962C8B-B14F-4D97-AF65-F5344CB8AC3E}">
        <p14:creationId xmlns:p14="http://schemas.microsoft.com/office/powerpoint/2010/main" val="29264967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244097-2D5E-EBEA-F930-6B9D3F344DEF}"/>
              </a:ext>
            </a:extLst>
          </p:cNvPr>
          <p:cNvPicPr>
            <a:picLocks noChangeAspect="1"/>
          </p:cNvPicPr>
          <p:nvPr/>
        </p:nvPicPr>
        <p:blipFill>
          <a:blip r:embed="rId3"/>
          <a:stretch>
            <a:fillRect/>
          </a:stretch>
        </p:blipFill>
        <p:spPr>
          <a:xfrm rot="677519">
            <a:off x="5421875" y="1117380"/>
            <a:ext cx="6684938" cy="4971922"/>
          </a:xfrm>
          <a:prstGeom prst="rect">
            <a:avLst/>
          </a:prstGeom>
        </p:spPr>
      </p:pic>
      <p:pic>
        <p:nvPicPr>
          <p:cNvPr id="5" name="Picture 4">
            <a:extLst>
              <a:ext uri="{FF2B5EF4-FFF2-40B4-BE49-F238E27FC236}">
                <a16:creationId xmlns:a16="http://schemas.microsoft.com/office/drawing/2014/main" id="{42C0EAA5-1D6B-F300-BECA-AAE50499B78B}"/>
              </a:ext>
            </a:extLst>
          </p:cNvPr>
          <p:cNvPicPr>
            <a:picLocks noChangeAspect="1"/>
          </p:cNvPicPr>
          <p:nvPr/>
        </p:nvPicPr>
        <p:blipFill>
          <a:blip r:embed="rId4"/>
          <a:stretch>
            <a:fillRect/>
          </a:stretch>
        </p:blipFill>
        <p:spPr>
          <a:xfrm>
            <a:off x="491761" y="270621"/>
            <a:ext cx="11556804" cy="6587379"/>
          </a:xfrm>
          <a:prstGeom prst="rect">
            <a:avLst/>
          </a:prstGeom>
        </p:spPr>
      </p:pic>
      <p:sp>
        <p:nvSpPr>
          <p:cNvPr id="2" name="Rectangle 1">
            <a:extLst>
              <a:ext uri="{FF2B5EF4-FFF2-40B4-BE49-F238E27FC236}">
                <a16:creationId xmlns:a16="http://schemas.microsoft.com/office/drawing/2014/main" id="{6CA35902-D5B3-DE14-471B-320841724D6E}"/>
              </a:ext>
            </a:extLst>
          </p:cNvPr>
          <p:cNvSpPr/>
          <p:nvPr/>
        </p:nvSpPr>
        <p:spPr>
          <a:xfrm>
            <a:off x="5502442" y="270621"/>
            <a:ext cx="6546123" cy="6386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9" name="TextBox 8">
            <a:extLst>
              <a:ext uri="{FF2B5EF4-FFF2-40B4-BE49-F238E27FC236}">
                <a16:creationId xmlns:a16="http://schemas.microsoft.com/office/drawing/2014/main" id="{2C97DCBE-1B51-FB91-16A2-412FCCCB5EDC}"/>
              </a:ext>
            </a:extLst>
          </p:cNvPr>
          <p:cNvSpPr txBox="1"/>
          <p:nvPr/>
        </p:nvSpPr>
        <p:spPr>
          <a:xfrm>
            <a:off x="6270163" y="6023173"/>
            <a:ext cx="5503387" cy="646331"/>
          </a:xfrm>
          <a:prstGeom prst="rect">
            <a:avLst/>
          </a:prstGeom>
          <a:noFill/>
        </p:spPr>
        <p:txBody>
          <a:bodyPr wrap="square" rtlCol="0">
            <a:spAutoFit/>
          </a:bodyPr>
          <a:lstStyle/>
          <a:p>
            <a:pPr algn="ctr"/>
            <a:r>
              <a:rPr lang="en-BE" dirty="0"/>
              <a:t>3:3 mLep:LEP-R</a:t>
            </a:r>
            <a:r>
              <a:rPr lang="en-BE" baseline="-25000" dirty="0"/>
              <a:t>IgCRH2</a:t>
            </a:r>
            <a:r>
              <a:rPr lang="en-BE" dirty="0"/>
              <a:t> crystal structure</a:t>
            </a:r>
          </a:p>
          <a:p>
            <a:pPr algn="ctr"/>
            <a:r>
              <a:rPr lang="en-BE" b="1" dirty="0"/>
              <a:t>r.m.s.d. = 1.6 Å </a:t>
            </a:r>
            <a:r>
              <a:rPr lang="en-BE" dirty="0"/>
              <a:t>for 1218 aligned Calpha pairs</a:t>
            </a:r>
          </a:p>
        </p:txBody>
      </p:sp>
      <p:pic>
        <p:nvPicPr>
          <p:cNvPr id="16" name="Picture 15">
            <a:extLst>
              <a:ext uri="{FF2B5EF4-FFF2-40B4-BE49-F238E27FC236}">
                <a16:creationId xmlns:a16="http://schemas.microsoft.com/office/drawing/2014/main" id="{9CEB0046-F0E8-34A4-591A-8846108912B8}"/>
              </a:ext>
            </a:extLst>
          </p:cNvPr>
          <p:cNvPicPr>
            <a:picLocks noChangeAspect="1"/>
          </p:cNvPicPr>
          <p:nvPr/>
        </p:nvPicPr>
        <p:blipFill>
          <a:blip r:embed="rId3"/>
          <a:stretch>
            <a:fillRect/>
          </a:stretch>
        </p:blipFill>
        <p:spPr>
          <a:xfrm rot="657633">
            <a:off x="5438294" y="1114491"/>
            <a:ext cx="6699397" cy="4982678"/>
          </a:xfrm>
          <a:prstGeom prst="rect">
            <a:avLst/>
          </a:prstGeom>
        </p:spPr>
      </p:pic>
      <p:pic>
        <p:nvPicPr>
          <p:cNvPr id="11" name="Picture 10">
            <a:extLst>
              <a:ext uri="{FF2B5EF4-FFF2-40B4-BE49-F238E27FC236}">
                <a16:creationId xmlns:a16="http://schemas.microsoft.com/office/drawing/2014/main" id="{DE96AAC6-9F17-BE0E-0AAA-ACDC95CC8E07}"/>
              </a:ext>
            </a:extLst>
          </p:cNvPr>
          <p:cNvPicPr>
            <a:picLocks noChangeAspect="1"/>
          </p:cNvPicPr>
          <p:nvPr/>
        </p:nvPicPr>
        <p:blipFill>
          <a:blip r:embed="rId5"/>
          <a:stretch>
            <a:fillRect/>
          </a:stretch>
        </p:blipFill>
        <p:spPr>
          <a:xfrm rot="677519">
            <a:off x="5433034" y="1117381"/>
            <a:ext cx="6684938" cy="4971922"/>
          </a:xfrm>
          <a:prstGeom prst="rect">
            <a:avLst/>
          </a:prstGeom>
        </p:spPr>
      </p:pic>
      <p:sp>
        <p:nvSpPr>
          <p:cNvPr id="14" name="TextBox 13">
            <a:extLst>
              <a:ext uri="{FF2B5EF4-FFF2-40B4-BE49-F238E27FC236}">
                <a16:creationId xmlns:a16="http://schemas.microsoft.com/office/drawing/2014/main" id="{3993707E-01FB-20FB-0AEE-6A1CEDA12D14}"/>
              </a:ext>
            </a:extLst>
          </p:cNvPr>
          <p:cNvSpPr txBox="1"/>
          <p:nvPr/>
        </p:nvSpPr>
        <p:spPr>
          <a:xfrm>
            <a:off x="6785337" y="804614"/>
            <a:ext cx="5503387" cy="400110"/>
          </a:xfrm>
          <a:prstGeom prst="rect">
            <a:avLst/>
          </a:prstGeom>
          <a:noFill/>
        </p:spPr>
        <p:txBody>
          <a:bodyPr wrap="square" rtlCol="0">
            <a:spAutoFit/>
          </a:bodyPr>
          <a:lstStyle/>
          <a:p>
            <a:r>
              <a:rPr lang="en-BE" sz="2000" dirty="0"/>
              <a:t>Real space refined cryo-EM model</a:t>
            </a:r>
          </a:p>
        </p:txBody>
      </p:sp>
      <p:sp>
        <p:nvSpPr>
          <p:cNvPr id="17" name="TextBox 16">
            <a:extLst>
              <a:ext uri="{FF2B5EF4-FFF2-40B4-BE49-F238E27FC236}">
                <a16:creationId xmlns:a16="http://schemas.microsoft.com/office/drawing/2014/main" id="{C52E6834-9B00-289B-F25F-E1544A3EDFC9}"/>
              </a:ext>
            </a:extLst>
          </p:cNvPr>
          <p:cNvSpPr txBox="1"/>
          <p:nvPr/>
        </p:nvSpPr>
        <p:spPr>
          <a:xfrm>
            <a:off x="3642871" y="6096069"/>
            <a:ext cx="3167743" cy="369332"/>
          </a:xfrm>
          <a:prstGeom prst="rect">
            <a:avLst/>
          </a:prstGeom>
          <a:noFill/>
        </p:spPr>
        <p:txBody>
          <a:bodyPr wrap="square" rtlCol="0">
            <a:spAutoFit/>
          </a:bodyPr>
          <a:lstStyle/>
          <a:p>
            <a:r>
              <a:rPr lang="en-BE" dirty="0"/>
              <a:t>55k particles</a:t>
            </a:r>
          </a:p>
        </p:txBody>
      </p:sp>
      <p:sp>
        <p:nvSpPr>
          <p:cNvPr id="4" name="TextBox 3">
            <a:extLst>
              <a:ext uri="{FF2B5EF4-FFF2-40B4-BE49-F238E27FC236}">
                <a16:creationId xmlns:a16="http://schemas.microsoft.com/office/drawing/2014/main" id="{386AB0B1-C8CA-788D-4626-42682D560298}"/>
              </a:ext>
            </a:extLst>
          </p:cNvPr>
          <p:cNvSpPr txBox="1"/>
          <p:nvPr/>
        </p:nvSpPr>
        <p:spPr>
          <a:xfrm>
            <a:off x="2072282" y="785506"/>
            <a:ext cx="5503387" cy="400110"/>
          </a:xfrm>
          <a:prstGeom prst="rect">
            <a:avLst/>
          </a:prstGeom>
          <a:noFill/>
        </p:spPr>
        <p:txBody>
          <a:bodyPr wrap="square" rtlCol="0">
            <a:spAutoFit/>
          </a:bodyPr>
          <a:lstStyle/>
          <a:p>
            <a:r>
              <a:rPr lang="en-BE" sz="2000" dirty="0"/>
              <a:t>Cryo-EM map</a:t>
            </a:r>
          </a:p>
        </p:txBody>
      </p:sp>
      <p:sp>
        <p:nvSpPr>
          <p:cNvPr id="6" name="TextBox 5">
            <a:extLst>
              <a:ext uri="{FF2B5EF4-FFF2-40B4-BE49-F238E27FC236}">
                <a16:creationId xmlns:a16="http://schemas.microsoft.com/office/drawing/2014/main" id="{D18D33D0-35DC-E2EC-1859-79989FC9BD23}"/>
              </a:ext>
            </a:extLst>
          </p:cNvPr>
          <p:cNvSpPr txBox="1"/>
          <p:nvPr/>
        </p:nvSpPr>
        <p:spPr>
          <a:xfrm>
            <a:off x="162846" y="124113"/>
            <a:ext cx="11987048" cy="584775"/>
          </a:xfrm>
          <a:prstGeom prst="rect">
            <a:avLst/>
          </a:prstGeom>
          <a:noFill/>
        </p:spPr>
        <p:txBody>
          <a:bodyPr wrap="square" rtlCol="0">
            <a:spAutoFit/>
          </a:bodyPr>
          <a:lstStyle/>
          <a:p>
            <a:pPr algn="ctr"/>
            <a:r>
              <a:rPr lang="en-BE" sz="3200" b="1" dirty="0">
                <a:solidFill>
                  <a:srgbClr val="002060"/>
                </a:solidFill>
                <a:latin typeface="+mj-lt"/>
              </a:rPr>
              <a:t>Experimental structures for 3:3 Leptin:LEP-R complex</a:t>
            </a:r>
          </a:p>
        </p:txBody>
      </p:sp>
    </p:spTree>
    <p:extLst>
      <p:ext uri="{BB962C8B-B14F-4D97-AF65-F5344CB8AC3E}">
        <p14:creationId xmlns:p14="http://schemas.microsoft.com/office/powerpoint/2010/main" val="25349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5120BC-FF3E-6339-22EB-4EC9F2DC7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268" y="1404094"/>
            <a:ext cx="7772400" cy="5453906"/>
          </a:xfrm>
          <a:prstGeom prst="rect">
            <a:avLst/>
          </a:prstGeom>
        </p:spPr>
      </p:pic>
      <p:pic>
        <p:nvPicPr>
          <p:cNvPr id="7" name="Picture 6">
            <a:extLst>
              <a:ext uri="{FF2B5EF4-FFF2-40B4-BE49-F238E27FC236}">
                <a16:creationId xmlns:a16="http://schemas.microsoft.com/office/drawing/2014/main" id="{55C6B741-BCA6-126B-BA81-3D79F2074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268" y="1404094"/>
            <a:ext cx="7772400" cy="5453906"/>
          </a:xfrm>
          <a:prstGeom prst="rect">
            <a:avLst/>
          </a:prstGeom>
        </p:spPr>
      </p:pic>
      <p:sp>
        <p:nvSpPr>
          <p:cNvPr id="2" name="Title 1">
            <a:extLst>
              <a:ext uri="{FF2B5EF4-FFF2-40B4-BE49-F238E27FC236}">
                <a16:creationId xmlns:a16="http://schemas.microsoft.com/office/drawing/2014/main" id="{BB5C9C72-BCD4-804F-B83D-B17B4616CF50}"/>
              </a:ext>
            </a:extLst>
          </p:cNvPr>
          <p:cNvSpPr>
            <a:spLocks noGrp="1"/>
          </p:cNvSpPr>
          <p:nvPr>
            <p:ph type="title"/>
          </p:nvPr>
        </p:nvSpPr>
        <p:spPr>
          <a:xfrm>
            <a:off x="660668" y="208791"/>
            <a:ext cx="10515600" cy="1325563"/>
          </a:xfrm>
        </p:spPr>
        <p:txBody>
          <a:bodyPr/>
          <a:lstStyle/>
          <a:p>
            <a:r>
              <a:rPr lang="en-BE" sz="3600" dirty="0"/>
              <a:t>Comparison between AF2-multimer prediction and experimentally determined X-ray structure</a:t>
            </a:r>
          </a:p>
        </p:txBody>
      </p:sp>
      <p:sp>
        <p:nvSpPr>
          <p:cNvPr id="8" name="Rectangle 7">
            <a:extLst>
              <a:ext uri="{FF2B5EF4-FFF2-40B4-BE49-F238E27FC236}">
                <a16:creationId xmlns:a16="http://schemas.microsoft.com/office/drawing/2014/main" id="{EED54FA1-6701-63C7-D2B6-4D5817BFF9FC}"/>
              </a:ext>
            </a:extLst>
          </p:cNvPr>
          <p:cNvSpPr/>
          <p:nvPr/>
        </p:nvSpPr>
        <p:spPr>
          <a:xfrm>
            <a:off x="1536192" y="6364224"/>
            <a:ext cx="1097280" cy="7863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8D42B732-1092-E070-9C6F-522F303C5782}"/>
              </a:ext>
            </a:extLst>
          </p:cNvPr>
          <p:cNvSpPr txBox="1"/>
          <p:nvPr/>
        </p:nvSpPr>
        <p:spPr>
          <a:xfrm>
            <a:off x="7978916" y="4926812"/>
            <a:ext cx="3651504" cy="1384995"/>
          </a:xfrm>
          <a:prstGeom prst="rect">
            <a:avLst/>
          </a:prstGeom>
        </p:spPr>
        <p:txBody>
          <a:bodyPr wrap="square" rtlCol="0">
            <a:spAutoFit/>
          </a:bodyPr>
          <a:lstStyle/>
          <a:p>
            <a:r>
              <a:rPr lang="en-GB" sz="2800" dirty="0">
                <a:effectLst/>
              </a:rPr>
              <a:t>AF2-Multimer model</a:t>
            </a:r>
          </a:p>
          <a:p>
            <a:r>
              <a:rPr lang="en-GB" sz="2800" dirty="0">
                <a:effectLst/>
              </a:rPr>
              <a:t>RMSD =  1.4 </a:t>
            </a:r>
            <a:r>
              <a:rPr lang="en-GB" sz="2800" dirty="0" err="1">
                <a:effectLst/>
              </a:rPr>
              <a:t>Å</a:t>
            </a:r>
            <a:r>
              <a:rPr lang="en-GB" sz="2800" dirty="0">
                <a:effectLst/>
              </a:rPr>
              <a:t> (for 1194 aligned C</a:t>
            </a:r>
            <a:r>
              <a:rPr lang="en-GB" sz="2800" dirty="0">
                <a:effectLst/>
                <a:latin typeface="Symbol" pitchFamily="2" charset="2"/>
              </a:rPr>
              <a:t>a</a:t>
            </a:r>
            <a:r>
              <a:rPr lang="en-GB" sz="2800" dirty="0">
                <a:effectLst/>
              </a:rPr>
              <a:t> atoms)</a:t>
            </a:r>
          </a:p>
        </p:txBody>
      </p:sp>
    </p:spTree>
    <p:extLst>
      <p:ext uri="{BB962C8B-B14F-4D97-AF65-F5344CB8AC3E}">
        <p14:creationId xmlns:p14="http://schemas.microsoft.com/office/powerpoint/2010/main" val="105603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41B4-D6AD-495B-2270-1E94CAFDCA5C}"/>
              </a:ext>
            </a:extLst>
          </p:cNvPr>
          <p:cNvSpPr>
            <a:spLocks noGrp="1"/>
          </p:cNvSpPr>
          <p:nvPr>
            <p:ph type="title"/>
          </p:nvPr>
        </p:nvSpPr>
        <p:spPr>
          <a:xfrm>
            <a:off x="207818" y="303132"/>
            <a:ext cx="11984182" cy="1325563"/>
          </a:xfrm>
        </p:spPr>
        <p:txBody>
          <a:bodyPr/>
          <a:lstStyle/>
          <a:p>
            <a:r>
              <a:rPr lang="en-BE" dirty="0"/>
              <a:t>AlphaFold-Multimer and complex stoichiometry</a:t>
            </a:r>
          </a:p>
        </p:txBody>
      </p:sp>
      <p:sp>
        <p:nvSpPr>
          <p:cNvPr id="3" name="Content Placeholder 2">
            <a:extLst>
              <a:ext uri="{FF2B5EF4-FFF2-40B4-BE49-F238E27FC236}">
                <a16:creationId xmlns:a16="http://schemas.microsoft.com/office/drawing/2014/main" id="{ADD4E230-E5D1-0020-549F-D39C6E88157B}"/>
              </a:ext>
            </a:extLst>
          </p:cNvPr>
          <p:cNvSpPr>
            <a:spLocks noGrp="1"/>
          </p:cNvSpPr>
          <p:nvPr>
            <p:ph idx="1"/>
          </p:nvPr>
        </p:nvSpPr>
        <p:spPr>
          <a:xfrm>
            <a:off x="838200" y="2043265"/>
            <a:ext cx="10515600" cy="4274256"/>
          </a:xfrm>
        </p:spPr>
        <p:txBody>
          <a:bodyPr/>
          <a:lstStyle/>
          <a:p>
            <a:pPr marL="457200" indent="-457200">
              <a:buFont typeface="Arial" panose="020B0604020202020204" pitchFamily="34" charset="0"/>
              <a:buChar char="•"/>
            </a:pPr>
            <a:r>
              <a:rPr lang="en-BE" dirty="0"/>
              <a:t>Interpret the AF2-Multimer results with caution if the  stoichiometry was not experimentally determined: AF2-Multimer returns the stoichiometry you asked for, which may or may not correspond to the biological assembly. You can also evaluate a number of different stoichiometries. </a:t>
            </a:r>
          </a:p>
          <a:p>
            <a:pPr marL="457200" indent="-457200">
              <a:buFont typeface="Arial" panose="020B0604020202020204" pitchFamily="34" charset="0"/>
              <a:buChar char="•"/>
            </a:pPr>
            <a:endParaRPr lang="en-BE" dirty="0"/>
          </a:p>
          <a:p>
            <a:pPr marL="457200" indent="-457200">
              <a:buFont typeface="Arial" panose="020B0604020202020204" pitchFamily="34" charset="0"/>
              <a:buChar char="•"/>
            </a:pPr>
            <a:r>
              <a:rPr lang="en-BE" dirty="0"/>
              <a:t>A more unbiased strategy for multimeric assemblies is to predict the different protein:protein interfaces seperately and then concatenate the different predictions via structural superposition</a:t>
            </a:r>
          </a:p>
        </p:txBody>
      </p:sp>
    </p:spTree>
    <p:extLst>
      <p:ext uri="{BB962C8B-B14F-4D97-AF65-F5344CB8AC3E}">
        <p14:creationId xmlns:p14="http://schemas.microsoft.com/office/powerpoint/2010/main" val="568909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9DB0BC0-47CC-7B27-B841-0BB4AFD9619C}"/>
              </a:ext>
            </a:extLst>
          </p:cNvPr>
          <p:cNvGrpSpPr/>
          <p:nvPr/>
        </p:nvGrpSpPr>
        <p:grpSpPr>
          <a:xfrm>
            <a:off x="177800" y="474133"/>
            <a:ext cx="11693485" cy="6485467"/>
            <a:chOff x="-1" y="42333"/>
            <a:chExt cx="12288845" cy="6815667"/>
          </a:xfrm>
        </p:grpSpPr>
        <p:pic>
          <p:nvPicPr>
            <p:cNvPr id="7" name="Picture 6">
              <a:extLst>
                <a:ext uri="{FF2B5EF4-FFF2-40B4-BE49-F238E27FC236}">
                  <a16:creationId xmlns:a16="http://schemas.microsoft.com/office/drawing/2014/main" id="{8AE4F769-349D-EC75-1CCA-53070063D4C6}"/>
                </a:ext>
              </a:extLst>
            </p:cNvPr>
            <p:cNvPicPr>
              <a:picLocks noChangeAspect="1"/>
            </p:cNvPicPr>
            <p:nvPr/>
          </p:nvPicPr>
          <p:blipFill>
            <a:blip r:embed="rId3"/>
            <a:stretch>
              <a:fillRect/>
            </a:stretch>
          </p:blipFill>
          <p:spPr>
            <a:xfrm>
              <a:off x="-1" y="53622"/>
              <a:ext cx="12288845" cy="6804378"/>
            </a:xfrm>
            <a:prstGeom prst="rect">
              <a:avLst/>
            </a:prstGeom>
          </p:spPr>
        </p:pic>
        <p:sp>
          <p:nvSpPr>
            <p:cNvPr id="8" name="Rectangle 7">
              <a:extLst>
                <a:ext uri="{FF2B5EF4-FFF2-40B4-BE49-F238E27FC236}">
                  <a16:creationId xmlns:a16="http://schemas.microsoft.com/office/drawing/2014/main" id="{BBC4B9A2-51CF-DAEF-17B5-CC7C384D4019}"/>
                </a:ext>
              </a:extLst>
            </p:cNvPr>
            <p:cNvSpPr/>
            <p:nvPr/>
          </p:nvSpPr>
          <p:spPr>
            <a:xfrm>
              <a:off x="5410200" y="53622"/>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0A3419FA-D37B-A073-7D64-929AE4EB6086}"/>
                </a:ext>
              </a:extLst>
            </p:cNvPr>
            <p:cNvSpPr/>
            <p:nvPr/>
          </p:nvSpPr>
          <p:spPr>
            <a:xfrm>
              <a:off x="5562600" y="206022"/>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D122BB55-7FC6-64F9-F1C0-E2AB1F981432}"/>
                </a:ext>
              </a:extLst>
            </p:cNvPr>
            <p:cNvSpPr/>
            <p:nvPr/>
          </p:nvSpPr>
          <p:spPr>
            <a:xfrm>
              <a:off x="5566317" y="3555153"/>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5CFE7F00-F755-E135-BD6E-D9B40B01DFD1}"/>
                </a:ext>
              </a:extLst>
            </p:cNvPr>
            <p:cNvSpPr/>
            <p:nvPr/>
          </p:nvSpPr>
          <p:spPr>
            <a:xfrm>
              <a:off x="198120" y="3555153"/>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Rectangle 11">
              <a:extLst>
                <a:ext uri="{FF2B5EF4-FFF2-40B4-BE49-F238E27FC236}">
                  <a16:creationId xmlns:a16="http://schemas.microsoft.com/office/drawing/2014/main" id="{9FFDA7C1-0275-EDE0-619D-9C4540EBC25B}"/>
                </a:ext>
              </a:extLst>
            </p:cNvPr>
            <p:cNvSpPr/>
            <p:nvPr/>
          </p:nvSpPr>
          <p:spPr>
            <a:xfrm>
              <a:off x="114300" y="42333"/>
              <a:ext cx="236220" cy="2551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4" name="TextBox 13">
            <a:extLst>
              <a:ext uri="{FF2B5EF4-FFF2-40B4-BE49-F238E27FC236}">
                <a16:creationId xmlns:a16="http://schemas.microsoft.com/office/drawing/2014/main" id="{BDC10219-2F4A-E860-BEEB-F52F8D7770C3}"/>
              </a:ext>
            </a:extLst>
          </p:cNvPr>
          <p:cNvSpPr txBox="1"/>
          <p:nvPr/>
        </p:nvSpPr>
        <p:spPr>
          <a:xfrm>
            <a:off x="202514" y="45594"/>
            <a:ext cx="12203670" cy="461665"/>
          </a:xfrm>
          <a:prstGeom prst="rect">
            <a:avLst/>
          </a:prstGeom>
          <a:noFill/>
        </p:spPr>
        <p:txBody>
          <a:bodyPr wrap="square" rtlCol="0">
            <a:spAutoFit/>
          </a:bodyPr>
          <a:lstStyle/>
          <a:p>
            <a:r>
              <a:rPr lang="en-BE" sz="2400" b="1" dirty="0"/>
              <a:t>Observed 3:3 assembly is in agreement with structural predictions by AlphaFold multimer</a:t>
            </a:r>
          </a:p>
        </p:txBody>
      </p:sp>
      <p:sp>
        <p:nvSpPr>
          <p:cNvPr id="2" name="TextBox 1">
            <a:extLst>
              <a:ext uri="{FF2B5EF4-FFF2-40B4-BE49-F238E27FC236}">
                <a16:creationId xmlns:a16="http://schemas.microsoft.com/office/drawing/2014/main" id="{3D2E8951-1DF2-18F0-D19F-035C1DE44259}"/>
              </a:ext>
            </a:extLst>
          </p:cNvPr>
          <p:cNvSpPr txBox="1"/>
          <p:nvPr/>
        </p:nvSpPr>
        <p:spPr>
          <a:xfrm>
            <a:off x="8936103" y="6344050"/>
            <a:ext cx="4293041" cy="523220"/>
          </a:xfrm>
          <a:prstGeom prst="rect">
            <a:avLst/>
          </a:prstGeom>
        </p:spPr>
        <p:txBody>
          <a:bodyPr wrap="square" rtlCol="0">
            <a:spAutoFit/>
          </a:bodyPr>
          <a:lstStyle/>
          <a:p>
            <a:pPr algn="l"/>
            <a:r>
              <a:rPr lang="en-BE" sz="1400" dirty="0"/>
              <a:t>Tsirigotaki </a:t>
            </a:r>
            <a:r>
              <a:rPr lang="en-BE" sz="1400" i="1" dirty="0"/>
              <a:t>et al</a:t>
            </a:r>
            <a:r>
              <a:rPr lang="en-BE" sz="1400" dirty="0"/>
              <a:t>., Nat Struct Mol Biol., 2023</a:t>
            </a:r>
          </a:p>
          <a:p>
            <a:pPr algn="l"/>
            <a:r>
              <a:rPr lang="en-GB" sz="1400" b="0" i="0" u="none" strike="noStrike" dirty="0" err="1">
                <a:effectLst/>
                <a:latin typeface="BlinkMacSystemFont"/>
              </a:rPr>
              <a:t>doi</a:t>
            </a:r>
            <a:r>
              <a:rPr lang="en-GB" sz="1400" b="0" i="0" u="none" strike="noStrike" dirty="0">
                <a:effectLst/>
                <a:latin typeface="BlinkMacSystemFont"/>
              </a:rPr>
              <a:t>: 10.1038/s41594-023-00941-9</a:t>
            </a:r>
            <a:endParaRPr lang="en-BE" sz="1400" dirty="0"/>
          </a:p>
        </p:txBody>
      </p:sp>
    </p:spTree>
    <p:extLst>
      <p:ext uri="{BB962C8B-B14F-4D97-AF65-F5344CB8AC3E}">
        <p14:creationId xmlns:p14="http://schemas.microsoft.com/office/powerpoint/2010/main" val="14366998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3C5727-EC56-248D-2C6E-6C004340B3C5}"/>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14592922-73F7-96AF-C0B0-B6AAA048A185}"/>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284285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106AA5-8E7E-2E4C-90A1-EB189D2CE457}"/>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7AD48F8F-5CD7-4A37-74C5-78678D17BE19}"/>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51426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8FAD1-836B-1F80-F9BF-21EA2EF09940}"/>
              </a:ext>
            </a:extLst>
          </p:cNvPr>
          <p:cNvSpPr>
            <a:spLocks noGrp="1"/>
          </p:cNvSpPr>
          <p:nvPr>
            <p:ph type="ctrTitle"/>
          </p:nvPr>
        </p:nvSpPr>
        <p:spPr>
          <a:xfrm>
            <a:off x="371027" y="2829048"/>
            <a:ext cx="9418642" cy="1666752"/>
          </a:xfrm>
        </p:spPr>
        <p:txBody>
          <a:bodyPr/>
          <a:lstStyle/>
          <a:p>
            <a:r>
              <a:rPr lang="en-GB" dirty="0"/>
              <a:t>AlphaFold: pipeline and basic principles</a:t>
            </a:r>
          </a:p>
        </p:txBody>
      </p:sp>
    </p:spTree>
    <p:extLst>
      <p:ext uri="{BB962C8B-B14F-4D97-AF65-F5344CB8AC3E}">
        <p14:creationId xmlns:p14="http://schemas.microsoft.com/office/powerpoint/2010/main" val="2762775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5839A0-8DF8-FBDC-7569-3FD0C3A3F255}"/>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4CB513A9-D232-745B-2764-C3FBFF0D7964}"/>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69269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EF1EC-B8F3-D19C-6D48-F9B4FF29802A}"/>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CC06CC52-A158-D45E-AD51-D533EAC90016}"/>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40108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32E9F-E79B-6F6D-478D-0E361230758C}"/>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78F53394-40A1-0F60-652C-137837AFF783}"/>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425057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7194EA-6D50-D450-A8B2-2761F4F482AB}"/>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22E88961-6AC1-E47F-6AC0-E88EE44B2315}"/>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736816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83E187-262C-ADCA-2F25-A483D6186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516" y="1027906"/>
            <a:ext cx="7772400" cy="5761987"/>
          </a:xfrm>
          <a:prstGeom prst="rect">
            <a:avLst/>
          </a:prstGeom>
        </p:spPr>
      </p:pic>
      <p:pic>
        <p:nvPicPr>
          <p:cNvPr id="9" name="Picture 8">
            <a:extLst>
              <a:ext uri="{FF2B5EF4-FFF2-40B4-BE49-F238E27FC236}">
                <a16:creationId xmlns:a16="http://schemas.microsoft.com/office/drawing/2014/main" id="{2B0DA3AA-C2D4-D452-E91E-A4BA92F9F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516" y="1027906"/>
            <a:ext cx="7772400" cy="5761987"/>
          </a:xfrm>
          <a:prstGeom prst="rect">
            <a:avLst/>
          </a:prstGeom>
        </p:spPr>
      </p:pic>
      <p:sp>
        <p:nvSpPr>
          <p:cNvPr id="10" name="TextBox 9">
            <a:extLst>
              <a:ext uri="{FF2B5EF4-FFF2-40B4-BE49-F238E27FC236}">
                <a16:creationId xmlns:a16="http://schemas.microsoft.com/office/drawing/2014/main" id="{6162D728-53D9-A3AC-08D8-A7269C4BD621}"/>
              </a:ext>
            </a:extLst>
          </p:cNvPr>
          <p:cNvSpPr txBox="1"/>
          <p:nvPr/>
        </p:nvSpPr>
        <p:spPr>
          <a:xfrm>
            <a:off x="7188502" y="1027905"/>
            <a:ext cx="1316182" cy="461665"/>
          </a:xfrm>
          <a:prstGeom prst="rect">
            <a:avLst/>
          </a:prstGeom>
        </p:spPr>
        <p:txBody>
          <a:bodyPr wrap="square" rtlCol="0">
            <a:spAutoFit/>
          </a:bodyPr>
          <a:lstStyle/>
          <a:p>
            <a:pPr algn="l"/>
            <a:r>
              <a:rPr lang="en-BE" sz="2400" b="1" dirty="0">
                <a:solidFill>
                  <a:srgbClr val="00B050"/>
                </a:solidFill>
              </a:rPr>
              <a:t>LEPR</a:t>
            </a:r>
          </a:p>
        </p:txBody>
      </p:sp>
      <p:sp>
        <p:nvSpPr>
          <p:cNvPr id="11" name="TextBox 10">
            <a:extLst>
              <a:ext uri="{FF2B5EF4-FFF2-40B4-BE49-F238E27FC236}">
                <a16:creationId xmlns:a16="http://schemas.microsoft.com/office/drawing/2014/main" id="{68E838BE-548F-3301-BCE2-EE6C3B3D1FF0}"/>
              </a:ext>
            </a:extLst>
          </p:cNvPr>
          <p:cNvSpPr txBox="1"/>
          <p:nvPr/>
        </p:nvSpPr>
        <p:spPr>
          <a:xfrm>
            <a:off x="3386433" y="1027906"/>
            <a:ext cx="1316182" cy="461665"/>
          </a:xfrm>
          <a:prstGeom prst="rect">
            <a:avLst/>
          </a:prstGeom>
        </p:spPr>
        <p:txBody>
          <a:bodyPr wrap="square" rtlCol="0">
            <a:spAutoFit/>
          </a:bodyPr>
          <a:lstStyle/>
          <a:p>
            <a:pPr algn="l"/>
            <a:r>
              <a:rPr lang="en-BE" sz="2400" b="1" dirty="0">
                <a:solidFill>
                  <a:srgbClr val="00B050"/>
                </a:solidFill>
              </a:rPr>
              <a:t>LEPR</a:t>
            </a:r>
          </a:p>
        </p:txBody>
      </p:sp>
      <p:sp>
        <p:nvSpPr>
          <p:cNvPr id="12" name="TextBox 11">
            <a:extLst>
              <a:ext uri="{FF2B5EF4-FFF2-40B4-BE49-F238E27FC236}">
                <a16:creationId xmlns:a16="http://schemas.microsoft.com/office/drawing/2014/main" id="{C6EC46CF-B06D-18A2-6BAE-5AA00FCC5E38}"/>
              </a:ext>
            </a:extLst>
          </p:cNvPr>
          <p:cNvSpPr txBox="1"/>
          <p:nvPr/>
        </p:nvSpPr>
        <p:spPr>
          <a:xfrm>
            <a:off x="977749" y="3908899"/>
            <a:ext cx="1316182" cy="461665"/>
          </a:xfrm>
          <a:prstGeom prst="rect">
            <a:avLst/>
          </a:prstGeom>
        </p:spPr>
        <p:txBody>
          <a:bodyPr wrap="square" rtlCol="0">
            <a:spAutoFit/>
          </a:bodyPr>
          <a:lstStyle/>
          <a:p>
            <a:pPr algn="l"/>
            <a:r>
              <a:rPr lang="en-BE" sz="2400" b="1" dirty="0">
                <a:solidFill>
                  <a:srgbClr val="00FDFF"/>
                </a:solidFill>
              </a:rPr>
              <a:t>JAK2</a:t>
            </a:r>
          </a:p>
        </p:txBody>
      </p:sp>
      <p:sp>
        <p:nvSpPr>
          <p:cNvPr id="13" name="TextBox 12">
            <a:extLst>
              <a:ext uri="{FF2B5EF4-FFF2-40B4-BE49-F238E27FC236}">
                <a16:creationId xmlns:a16="http://schemas.microsoft.com/office/drawing/2014/main" id="{1B548174-2D61-EA63-8329-04B079630E17}"/>
              </a:ext>
            </a:extLst>
          </p:cNvPr>
          <p:cNvSpPr txBox="1"/>
          <p:nvPr/>
        </p:nvSpPr>
        <p:spPr>
          <a:xfrm>
            <a:off x="568036" y="166255"/>
            <a:ext cx="11623964" cy="584775"/>
          </a:xfrm>
          <a:prstGeom prst="rect">
            <a:avLst/>
          </a:prstGeom>
        </p:spPr>
        <p:txBody>
          <a:bodyPr wrap="square" rtlCol="0">
            <a:spAutoFit/>
          </a:bodyPr>
          <a:lstStyle/>
          <a:p>
            <a:pPr algn="l"/>
            <a:r>
              <a:rPr lang="en-BE" sz="3200" b="1" dirty="0"/>
              <a:t>Presence of interacting partner(s) can increase pLDDT score</a:t>
            </a:r>
          </a:p>
        </p:txBody>
      </p:sp>
    </p:spTree>
    <p:extLst>
      <p:ext uri="{BB962C8B-B14F-4D97-AF65-F5344CB8AC3E}">
        <p14:creationId xmlns:p14="http://schemas.microsoft.com/office/powerpoint/2010/main" val="37880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40113-BDAD-ABAA-A29C-1381AA54D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803" y="803564"/>
            <a:ext cx="9510394" cy="5545637"/>
          </a:xfrm>
          <a:prstGeom prst="rect">
            <a:avLst/>
          </a:prstGeom>
        </p:spPr>
      </p:pic>
      <p:sp>
        <p:nvSpPr>
          <p:cNvPr id="6" name="TextBox 5">
            <a:extLst>
              <a:ext uri="{FF2B5EF4-FFF2-40B4-BE49-F238E27FC236}">
                <a16:creationId xmlns:a16="http://schemas.microsoft.com/office/drawing/2014/main" id="{4749FF68-9261-8D64-3E28-9EE3209145FB}"/>
              </a:ext>
            </a:extLst>
          </p:cNvPr>
          <p:cNvSpPr txBox="1"/>
          <p:nvPr/>
        </p:nvSpPr>
        <p:spPr>
          <a:xfrm>
            <a:off x="4154356" y="1180306"/>
            <a:ext cx="1316182" cy="461665"/>
          </a:xfrm>
          <a:prstGeom prst="rect">
            <a:avLst/>
          </a:prstGeom>
        </p:spPr>
        <p:txBody>
          <a:bodyPr wrap="square" rtlCol="0">
            <a:spAutoFit/>
          </a:bodyPr>
          <a:lstStyle/>
          <a:p>
            <a:pPr algn="l"/>
            <a:r>
              <a:rPr lang="en-BE" sz="2400" b="1" dirty="0">
                <a:solidFill>
                  <a:schemeClr val="accent5">
                    <a:lumMod val="60000"/>
                    <a:lumOff val="40000"/>
                  </a:schemeClr>
                </a:solidFill>
              </a:rPr>
              <a:t>LEPR</a:t>
            </a:r>
          </a:p>
        </p:txBody>
      </p:sp>
      <p:sp>
        <p:nvSpPr>
          <p:cNvPr id="7" name="TextBox 6">
            <a:extLst>
              <a:ext uri="{FF2B5EF4-FFF2-40B4-BE49-F238E27FC236}">
                <a16:creationId xmlns:a16="http://schemas.microsoft.com/office/drawing/2014/main" id="{62C96DDF-88FD-C70A-1F7C-8C93A7A8E3A0}"/>
              </a:ext>
            </a:extLst>
          </p:cNvPr>
          <p:cNvSpPr txBox="1"/>
          <p:nvPr/>
        </p:nvSpPr>
        <p:spPr>
          <a:xfrm>
            <a:off x="1743666" y="4630088"/>
            <a:ext cx="1316182" cy="461665"/>
          </a:xfrm>
          <a:prstGeom prst="rect">
            <a:avLst/>
          </a:prstGeom>
        </p:spPr>
        <p:txBody>
          <a:bodyPr wrap="square" rtlCol="0">
            <a:spAutoFit/>
          </a:bodyPr>
          <a:lstStyle/>
          <a:p>
            <a:pPr algn="l"/>
            <a:r>
              <a:rPr lang="en-BE" sz="2400" b="1" dirty="0">
                <a:solidFill>
                  <a:srgbClr val="FF40FF"/>
                </a:solidFill>
              </a:rPr>
              <a:t>JAK2</a:t>
            </a:r>
          </a:p>
        </p:txBody>
      </p:sp>
      <p:sp>
        <p:nvSpPr>
          <p:cNvPr id="8" name="TextBox 7">
            <a:extLst>
              <a:ext uri="{FF2B5EF4-FFF2-40B4-BE49-F238E27FC236}">
                <a16:creationId xmlns:a16="http://schemas.microsoft.com/office/drawing/2014/main" id="{FDFCDFBA-EB4C-8314-84DE-D4C21EE49D8E}"/>
              </a:ext>
            </a:extLst>
          </p:cNvPr>
          <p:cNvSpPr txBox="1"/>
          <p:nvPr/>
        </p:nvSpPr>
        <p:spPr>
          <a:xfrm>
            <a:off x="568036" y="166255"/>
            <a:ext cx="11623964" cy="584775"/>
          </a:xfrm>
          <a:prstGeom prst="rect">
            <a:avLst/>
          </a:prstGeom>
        </p:spPr>
        <p:txBody>
          <a:bodyPr wrap="square" rtlCol="0">
            <a:spAutoFit/>
          </a:bodyPr>
          <a:lstStyle/>
          <a:p>
            <a:pPr algn="l"/>
            <a:r>
              <a:rPr lang="en-BE" sz="3200" b="1" dirty="0"/>
              <a:t>Presence of interacting partner(s) can increase pLDDT score</a:t>
            </a:r>
          </a:p>
        </p:txBody>
      </p:sp>
      <p:sp>
        <p:nvSpPr>
          <p:cNvPr id="9" name="TextBox 8">
            <a:extLst>
              <a:ext uri="{FF2B5EF4-FFF2-40B4-BE49-F238E27FC236}">
                <a16:creationId xmlns:a16="http://schemas.microsoft.com/office/drawing/2014/main" id="{5036EEBB-51CB-56A9-5AAC-3E58C10F107C}"/>
              </a:ext>
            </a:extLst>
          </p:cNvPr>
          <p:cNvSpPr txBox="1"/>
          <p:nvPr/>
        </p:nvSpPr>
        <p:spPr>
          <a:xfrm>
            <a:off x="6721464" y="1277289"/>
            <a:ext cx="1316182" cy="461665"/>
          </a:xfrm>
          <a:prstGeom prst="rect">
            <a:avLst/>
          </a:prstGeom>
        </p:spPr>
        <p:txBody>
          <a:bodyPr wrap="square" rtlCol="0">
            <a:spAutoFit/>
          </a:bodyPr>
          <a:lstStyle/>
          <a:p>
            <a:pPr algn="l"/>
            <a:r>
              <a:rPr lang="en-BE" sz="2400" b="1" dirty="0"/>
              <a:t>LEPR</a:t>
            </a:r>
          </a:p>
        </p:txBody>
      </p:sp>
      <p:sp>
        <p:nvSpPr>
          <p:cNvPr id="10" name="TextBox 9">
            <a:extLst>
              <a:ext uri="{FF2B5EF4-FFF2-40B4-BE49-F238E27FC236}">
                <a16:creationId xmlns:a16="http://schemas.microsoft.com/office/drawing/2014/main" id="{B4121D94-6408-825B-B30D-A43504C44B53}"/>
              </a:ext>
            </a:extLst>
          </p:cNvPr>
          <p:cNvSpPr txBox="1"/>
          <p:nvPr/>
        </p:nvSpPr>
        <p:spPr>
          <a:xfrm>
            <a:off x="9169703" y="2967335"/>
            <a:ext cx="1316182" cy="461665"/>
          </a:xfrm>
          <a:prstGeom prst="rect">
            <a:avLst/>
          </a:prstGeom>
        </p:spPr>
        <p:txBody>
          <a:bodyPr wrap="square" rtlCol="0">
            <a:spAutoFit/>
          </a:bodyPr>
          <a:lstStyle/>
          <a:p>
            <a:pPr algn="l"/>
            <a:r>
              <a:rPr lang="en-BE" sz="2400" b="1" dirty="0"/>
              <a:t>JAK2</a:t>
            </a:r>
          </a:p>
        </p:txBody>
      </p:sp>
    </p:spTree>
    <p:extLst>
      <p:ext uri="{BB962C8B-B14F-4D97-AF65-F5344CB8AC3E}">
        <p14:creationId xmlns:p14="http://schemas.microsoft.com/office/powerpoint/2010/main" val="17169543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42788" y="-82789"/>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pic>
        <p:nvPicPr>
          <p:cNvPr id="13" name="Picture 12">
            <a:extLst>
              <a:ext uri="{FF2B5EF4-FFF2-40B4-BE49-F238E27FC236}">
                <a16:creationId xmlns:a16="http://schemas.microsoft.com/office/drawing/2014/main" id="{9B3C963C-7AC7-C5C5-DC6B-E156AA02B85B}"/>
              </a:ext>
            </a:extLst>
          </p:cNvPr>
          <p:cNvPicPr>
            <a:picLocks noChangeAspect="1"/>
          </p:cNvPicPr>
          <p:nvPr/>
        </p:nvPicPr>
        <p:blipFill>
          <a:blip r:embed="rId4"/>
          <a:stretch>
            <a:fillRect/>
          </a:stretch>
        </p:blipFill>
        <p:spPr>
          <a:xfrm>
            <a:off x="6395793" y="1856941"/>
            <a:ext cx="4745873" cy="4105667"/>
          </a:xfrm>
          <a:prstGeom prst="rect">
            <a:avLst/>
          </a:prstGeom>
        </p:spPr>
      </p:pic>
      <p:sp>
        <p:nvSpPr>
          <p:cNvPr id="14" name="Rectangle 13">
            <a:extLst>
              <a:ext uri="{FF2B5EF4-FFF2-40B4-BE49-F238E27FC236}">
                <a16:creationId xmlns:a16="http://schemas.microsoft.com/office/drawing/2014/main" id="{919D5F12-85F5-F577-F39A-39AA1585E4F7}"/>
              </a:ext>
            </a:extLst>
          </p:cNvPr>
          <p:cNvSpPr/>
          <p:nvPr/>
        </p:nvSpPr>
        <p:spPr>
          <a:xfrm>
            <a:off x="6254527" y="1690688"/>
            <a:ext cx="443345" cy="4618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sp>
        <p:nvSpPr>
          <p:cNvPr id="22" name="TextBox 21">
            <a:extLst>
              <a:ext uri="{FF2B5EF4-FFF2-40B4-BE49-F238E27FC236}">
                <a16:creationId xmlns:a16="http://schemas.microsoft.com/office/drawing/2014/main" id="{38684A4F-44BF-FDFA-550F-D3D551E195A6}"/>
              </a:ext>
            </a:extLst>
          </p:cNvPr>
          <p:cNvSpPr txBox="1"/>
          <p:nvPr/>
        </p:nvSpPr>
        <p:spPr>
          <a:xfrm>
            <a:off x="3491344" y="5534759"/>
            <a:ext cx="4745873" cy="923330"/>
          </a:xfrm>
          <a:prstGeom prst="rect">
            <a:avLst/>
          </a:prstGeom>
        </p:spPr>
        <p:txBody>
          <a:bodyPr wrap="square" rtlCol="0">
            <a:spAutoFit/>
          </a:bodyPr>
          <a:lstStyle/>
          <a:p>
            <a:pPr algn="l"/>
            <a:r>
              <a:rPr lang="en-US" b="1" dirty="0">
                <a:solidFill>
                  <a:srgbClr val="B1B1B1"/>
                </a:solidFill>
              </a:rPr>
              <a:t>Kinase domains:</a:t>
            </a:r>
          </a:p>
          <a:p>
            <a:pPr marL="285750" indent="-285750" algn="l">
              <a:buFontTx/>
              <a:buChar char="-"/>
            </a:pPr>
            <a:r>
              <a:rPr lang="en-US" b="1" dirty="0">
                <a:solidFill>
                  <a:srgbClr val="B1B1B1"/>
                </a:solidFill>
              </a:rPr>
              <a:t>Autoinhibited conformation</a:t>
            </a:r>
          </a:p>
          <a:p>
            <a:pPr marL="285750" indent="-285750" algn="l">
              <a:buFontTx/>
              <a:buChar char="-"/>
            </a:pPr>
            <a:r>
              <a:rPr lang="en-US" b="1" dirty="0">
                <a:solidFill>
                  <a:srgbClr val="B1B1B1"/>
                </a:solidFill>
              </a:rPr>
              <a:t>Clashes between opposing domains</a:t>
            </a:r>
            <a:endParaRPr lang="en-BE" b="1" dirty="0">
              <a:solidFill>
                <a:srgbClr val="B1B1B1"/>
              </a:solidFill>
            </a:endParaRPr>
          </a:p>
        </p:txBody>
      </p:sp>
      <p:sp>
        <p:nvSpPr>
          <p:cNvPr id="3" name="TextBox 2">
            <a:extLst>
              <a:ext uri="{FF2B5EF4-FFF2-40B4-BE49-F238E27FC236}">
                <a16:creationId xmlns:a16="http://schemas.microsoft.com/office/drawing/2014/main" id="{50EEADAA-8EDD-92D4-6C8F-22F57F332069}"/>
              </a:ext>
            </a:extLst>
          </p:cNvPr>
          <p:cNvSpPr txBox="1"/>
          <p:nvPr/>
        </p:nvSpPr>
        <p:spPr>
          <a:xfrm>
            <a:off x="37463" y="6492875"/>
            <a:ext cx="3772782" cy="369332"/>
          </a:xfrm>
          <a:prstGeom prst="rect">
            <a:avLst/>
          </a:prstGeom>
        </p:spPr>
        <p:txBody>
          <a:bodyPr wrap="square" rtlCol="0">
            <a:spAutoFit/>
          </a:bodyPr>
          <a:lstStyle/>
          <a:p>
            <a:pPr algn="l"/>
            <a:r>
              <a:rPr lang="en-BE" dirty="0"/>
              <a:t>Slides provided by dr. Jan Felix</a:t>
            </a:r>
          </a:p>
        </p:txBody>
      </p:sp>
      <p:sp>
        <p:nvSpPr>
          <p:cNvPr id="4" name="TextBox 3">
            <a:extLst>
              <a:ext uri="{FF2B5EF4-FFF2-40B4-BE49-F238E27FC236}">
                <a16:creationId xmlns:a16="http://schemas.microsoft.com/office/drawing/2014/main" id="{8C0AB5BC-01C8-2836-1549-D6E9C3DA2F20}"/>
              </a:ext>
            </a:extLst>
          </p:cNvPr>
          <p:cNvSpPr txBox="1"/>
          <p:nvPr/>
        </p:nvSpPr>
        <p:spPr>
          <a:xfrm>
            <a:off x="957144" y="987663"/>
            <a:ext cx="10932269" cy="400110"/>
          </a:xfrm>
          <a:prstGeom prst="rect">
            <a:avLst/>
          </a:prstGeom>
        </p:spPr>
        <p:txBody>
          <a:bodyPr wrap="square" rtlCol="0">
            <a:spAutoFit/>
          </a:bodyPr>
          <a:lstStyle/>
          <a:p>
            <a:pPr marL="285750" indent="-285750" algn="l">
              <a:buFont typeface="Wingdings" pitchFamily="2" charset="2"/>
              <a:buChar char="Ø"/>
            </a:pPr>
            <a:r>
              <a:rPr lang="en-BE" sz="2000" dirty="0"/>
              <a:t>Glycosylation, phosphorylation, methylation, acetylation, …  of protein chains can be modelled </a:t>
            </a:r>
          </a:p>
        </p:txBody>
      </p:sp>
    </p:spTree>
    <p:extLst>
      <p:ext uri="{BB962C8B-B14F-4D97-AF65-F5344CB8AC3E}">
        <p14:creationId xmlns:p14="http://schemas.microsoft.com/office/powerpoint/2010/main" val="1935190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4" name="Rectangle 13">
            <a:extLst>
              <a:ext uri="{FF2B5EF4-FFF2-40B4-BE49-F238E27FC236}">
                <a16:creationId xmlns:a16="http://schemas.microsoft.com/office/drawing/2014/main" id="{919D5F12-85F5-F577-F39A-39AA1585E4F7}"/>
              </a:ext>
            </a:extLst>
          </p:cNvPr>
          <p:cNvSpPr/>
          <p:nvPr/>
        </p:nvSpPr>
        <p:spPr>
          <a:xfrm>
            <a:off x="6254527" y="1690688"/>
            <a:ext cx="443345" cy="4618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a:extLst>
              <a:ext uri="{FF2B5EF4-FFF2-40B4-BE49-F238E27FC236}">
                <a16:creationId xmlns:a16="http://schemas.microsoft.com/office/drawing/2014/main" id="{A2F90826-8F37-2580-DE5D-37CD25E4E24F}"/>
              </a:ext>
            </a:extLst>
          </p:cNvPr>
          <p:cNvPicPr>
            <a:picLocks noChangeAspect="1"/>
          </p:cNvPicPr>
          <p:nvPr/>
        </p:nvPicPr>
        <p:blipFill>
          <a:blip r:embed="rId4"/>
          <a:stretch>
            <a:fillRect/>
          </a:stretch>
        </p:blipFill>
        <p:spPr>
          <a:xfrm>
            <a:off x="4799540" y="2287939"/>
            <a:ext cx="6609998" cy="4448409"/>
          </a:xfrm>
          <a:prstGeom prst="rect">
            <a:avLst/>
          </a:prstGeom>
        </p:spPr>
      </p:pic>
      <p:sp>
        <p:nvSpPr>
          <p:cNvPr id="6" name="TextBox 5">
            <a:extLst>
              <a:ext uri="{FF2B5EF4-FFF2-40B4-BE49-F238E27FC236}">
                <a16:creationId xmlns:a16="http://schemas.microsoft.com/office/drawing/2014/main" id="{94687289-7125-558B-67DC-49CD2C8461BC}"/>
              </a:ext>
            </a:extLst>
          </p:cNvPr>
          <p:cNvSpPr txBox="1"/>
          <p:nvPr/>
        </p:nvSpPr>
        <p:spPr>
          <a:xfrm>
            <a:off x="4799540" y="1399245"/>
            <a:ext cx="6173260" cy="923330"/>
          </a:xfrm>
          <a:prstGeom prst="rect">
            <a:avLst/>
          </a:prstGeom>
        </p:spPr>
        <p:txBody>
          <a:bodyPr wrap="square" rtlCol="0">
            <a:spAutoFit/>
          </a:bodyPr>
          <a:lstStyle/>
          <a:p>
            <a:pPr algn="l"/>
            <a:r>
              <a:rPr lang="en-US" b="1" dirty="0"/>
              <a:t>Modeling of active kinase: </a:t>
            </a:r>
          </a:p>
          <a:p>
            <a:pPr marL="285750" indent="-285750" algn="l">
              <a:buFontTx/>
              <a:buChar char="-"/>
            </a:pPr>
            <a:r>
              <a:rPr lang="en-US" b="1" dirty="0"/>
              <a:t>Adding </a:t>
            </a:r>
            <a:r>
              <a:rPr lang="en-US" b="1" dirty="0" err="1"/>
              <a:t>phosphotyrosines</a:t>
            </a:r>
            <a:r>
              <a:rPr lang="en-US" b="1" dirty="0"/>
              <a:t> in A-loop </a:t>
            </a:r>
            <a:r>
              <a:rPr lang="en-US" b="1" dirty="0">
                <a:solidFill>
                  <a:srgbClr val="FF0000"/>
                </a:solidFill>
              </a:rPr>
              <a:t>Y</a:t>
            </a:r>
            <a:r>
              <a:rPr lang="en-US" b="1" dirty="0"/>
              <a:t>RAS</a:t>
            </a:r>
            <a:r>
              <a:rPr lang="en-US" b="1" dirty="0">
                <a:solidFill>
                  <a:srgbClr val="FF0000"/>
                </a:solidFill>
              </a:rPr>
              <a:t>YY</a:t>
            </a:r>
            <a:r>
              <a:rPr lang="en-US" b="1" dirty="0"/>
              <a:t> motif</a:t>
            </a:r>
          </a:p>
          <a:p>
            <a:pPr marL="285750" indent="-285750" algn="l">
              <a:buFontTx/>
              <a:buChar char="-"/>
            </a:pPr>
            <a:r>
              <a:rPr lang="en-US" b="1" dirty="0"/>
              <a:t>Adding ADP and magnesium ion</a:t>
            </a:r>
            <a:endParaRPr lang="en-BE" b="1" dirty="0"/>
          </a:p>
        </p:txBody>
      </p:sp>
      <p:sp>
        <p:nvSpPr>
          <p:cNvPr id="7" name="TextBox 6">
            <a:extLst>
              <a:ext uri="{FF2B5EF4-FFF2-40B4-BE49-F238E27FC236}">
                <a16:creationId xmlns:a16="http://schemas.microsoft.com/office/drawing/2014/main" id="{EB9B2954-029E-98C8-9CE5-3FB8A8A56A08}"/>
              </a:ext>
            </a:extLst>
          </p:cNvPr>
          <p:cNvSpPr txBox="1"/>
          <p:nvPr/>
        </p:nvSpPr>
        <p:spPr>
          <a:xfrm>
            <a:off x="5016527" y="2834778"/>
            <a:ext cx="729672" cy="1200329"/>
          </a:xfrm>
          <a:prstGeom prst="rect">
            <a:avLst/>
          </a:prstGeom>
        </p:spPr>
        <p:txBody>
          <a:bodyPr wrap="square" rtlCol="0">
            <a:spAutoFit/>
          </a:bodyPr>
          <a:lstStyle/>
          <a:p>
            <a:pPr algn="ctr"/>
            <a:r>
              <a:rPr lang="en-US" b="1" dirty="0">
                <a:solidFill>
                  <a:srgbClr val="DAA4BE"/>
                </a:solidFill>
              </a:rPr>
              <a:t>ALK    </a:t>
            </a:r>
            <a:r>
              <a:rPr lang="en-US" b="1" dirty="0"/>
              <a:t>&amp;</a:t>
            </a:r>
            <a:r>
              <a:rPr lang="en-US" b="1" dirty="0">
                <a:solidFill>
                  <a:srgbClr val="DAA4BE"/>
                </a:solidFill>
              </a:rPr>
              <a:t> </a:t>
            </a:r>
            <a:r>
              <a:rPr lang="en-US" b="1" dirty="0">
                <a:solidFill>
                  <a:srgbClr val="B1B1B1"/>
                </a:solidFill>
              </a:rPr>
              <a:t>ALK’</a:t>
            </a:r>
            <a:endParaRPr lang="en-BE" b="1" dirty="0">
              <a:solidFill>
                <a:srgbClr val="B1B1B1"/>
              </a:solidFill>
            </a:endParaRPr>
          </a:p>
          <a:p>
            <a:pPr algn="l"/>
            <a:endParaRPr lang="en-BE" b="1" dirty="0">
              <a:solidFill>
                <a:srgbClr val="DAA4BE"/>
              </a:solidFill>
            </a:endParaRPr>
          </a:p>
        </p:txBody>
      </p:sp>
      <p:sp>
        <p:nvSpPr>
          <p:cNvPr id="8" name="TextBox 7">
            <a:extLst>
              <a:ext uri="{FF2B5EF4-FFF2-40B4-BE49-F238E27FC236}">
                <a16:creationId xmlns:a16="http://schemas.microsoft.com/office/drawing/2014/main" id="{59795D2E-A300-2D70-E65F-D1BB7402DC3E}"/>
              </a:ext>
            </a:extLst>
          </p:cNvPr>
          <p:cNvSpPr txBox="1"/>
          <p:nvPr/>
        </p:nvSpPr>
        <p:spPr>
          <a:xfrm>
            <a:off x="4974739" y="534558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sp>
        <p:nvSpPr>
          <p:cNvPr id="3" name="Title 1">
            <a:extLst>
              <a:ext uri="{FF2B5EF4-FFF2-40B4-BE49-F238E27FC236}">
                <a16:creationId xmlns:a16="http://schemas.microsoft.com/office/drawing/2014/main" id="{10A16C97-8CFD-3B09-89D9-4B9865C4B240}"/>
              </a:ext>
            </a:extLst>
          </p:cNvPr>
          <p:cNvSpPr txBox="1">
            <a:spLocks/>
          </p:cNvSpPr>
          <p:nvPr/>
        </p:nvSpPr>
        <p:spPr>
          <a:xfrm>
            <a:off x="6526185" y="5937667"/>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en-GB" sz="2200" dirty="0"/>
              <a:t>AlphaFold3 - </a:t>
            </a:r>
            <a:r>
              <a:rPr lang="en-GB" sz="2200" dirty="0" err="1"/>
              <a:t>alphafoldserver.com</a:t>
            </a:r>
            <a:r>
              <a:rPr lang="en-GB" sz="2200" dirty="0"/>
              <a:t> </a:t>
            </a:r>
          </a:p>
        </p:txBody>
      </p:sp>
    </p:spTree>
    <p:extLst>
      <p:ext uri="{BB962C8B-B14F-4D97-AF65-F5344CB8AC3E}">
        <p14:creationId xmlns:p14="http://schemas.microsoft.com/office/powerpoint/2010/main" val="39467838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08C40A8-87D3-1246-8493-EECB1B511DEF}"/>
              </a:ext>
            </a:extLst>
          </p:cNvPr>
          <p:cNvSpPr/>
          <p:nvPr/>
        </p:nvSpPr>
        <p:spPr>
          <a:xfrm>
            <a:off x="7284869" y="5361224"/>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descr="A drawing of a figure&#10;&#10;Description automatically generated">
            <a:extLst>
              <a:ext uri="{FF2B5EF4-FFF2-40B4-BE49-F238E27FC236}">
                <a16:creationId xmlns:a16="http://schemas.microsoft.com/office/drawing/2014/main" id="{272A776B-2C0E-D0A2-3241-116B2CB5E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6000" y="1404498"/>
            <a:ext cx="5400000" cy="5400000"/>
          </a:xfrm>
          <a:prstGeom prst="rect">
            <a:avLst/>
          </a:prstGeom>
        </p:spPr>
      </p:pic>
      <p:sp>
        <p:nvSpPr>
          <p:cNvPr id="6" name="TextBox 5">
            <a:extLst>
              <a:ext uri="{FF2B5EF4-FFF2-40B4-BE49-F238E27FC236}">
                <a16:creationId xmlns:a16="http://schemas.microsoft.com/office/drawing/2014/main" id="{1BA7F7E5-28B9-8DF6-1774-9EE40652C434}"/>
              </a:ext>
            </a:extLst>
          </p:cNvPr>
          <p:cNvSpPr txBox="1"/>
          <p:nvPr/>
        </p:nvSpPr>
        <p:spPr>
          <a:xfrm>
            <a:off x="1222652" y="6335966"/>
            <a:ext cx="2998365" cy="369332"/>
          </a:xfrm>
          <a:prstGeom prst="rect">
            <a:avLst/>
          </a:prstGeom>
        </p:spPr>
        <p:txBody>
          <a:bodyPr wrap="square" rtlCol="0">
            <a:spAutoFit/>
          </a:bodyPr>
          <a:lstStyle/>
          <a:p>
            <a:pPr algn="l"/>
            <a:r>
              <a:rPr lang="en-US" b="1" dirty="0">
                <a:solidFill>
                  <a:srgbClr val="B1B1B1"/>
                </a:solidFill>
              </a:rPr>
              <a:t>Autoinhibited (inactive)</a:t>
            </a:r>
          </a:p>
        </p:txBody>
      </p:sp>
      <p:sp>
        <p:nvSpPr>
          <p:cNvPr id="7" name="TextBox 6">
            <a:extLst>
              <a:ext uri="{FF2B5EF4-FFF2-40B4-BE49-F238E27FC236}">
                <a16:creationId xmlns:a16="http://schemas.microsoft.com/office/drawing/2014/main" id="{8AEC2C75-0BCB-87E0-2860-8B2D158A2B2E}"/>
              </a:ext>
            </a:extLst>
          </p:cNvPr>
          <p:cNvSpPr txBox="1"/>
          <p:nvPr/>
        </p:nvSpPr>
        <p:spPr>
          <a:xfrm>
            <a:off x="4459098" y="6337623"/>
            <a:ext cx="3361322" cy="369332"/>
          </a:xfrm>
          <a:prstGeom prst="rect">
            <a:avLst/>
          </a:prstGeom>
        </p:spPr>
        <p:txBody>
          <a:bodyPr wrap="square" rtlCol="0">
            <a:spAutoFit/>
          </a:bodyPr>
          <a:lstStyle/>
          <a:p>
            <a:pPr algn="l"/>
            <a:r>
              <a:rPr lang="en-US" b="1" dirty="0" err="1">
                <a:solidFill>
                  <a:srgbClr val="B1B1B1"/>
                </a:solidFill>
              </a:rPr>
              <a:t>Transphosphorylated</a:t>
            </a:r>
            <a:r>
              <a:rPr lang="en-US" b="1" dirty="0">
                <a:solidFill>
                  <a:srgbClr val="B1B1B1"/>
                </a:solidFill>
              </a:rPr>
              <a:t> (active)</a:t>
            </a:r>
          </a:p>
        </p:txBody>
      </p:sp>
      <p:sp>
        <p:nvSpPr>
          <p:cNvPr id="10" name="Rectangle 9">
            <a:extLst>
              <a:ext uri="{FF2B5EF4-FFF2-40B4-BE49-F238E27FC236}">
                <a16:creationId xmlns:a16="http://schemas.microsoft.com/office/drawing/2014/main" id="{334E9CDD-8577-9DD5-9971-21E8C7D5DAFE}"/>
              </a:ext>
            </a:extLst>
          </p:cNvPr>
          <p:cNvSpPr/>
          <p:nvPr/>
        </p:nvSpPr>
        <p:spPr>
          <a:xfrm>
            <a:off x="7356255" y="5348825"/>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65770947-2281-E17A-564D-37B1D383EC6D}"/>
              </a:ext>
            </a:extLst>
          </p:cNvPr>
          <p:cNvSpPr txBox="1"/>
          <p:nvPr/>
        </p:nvSpPr>
        <p:spPr>
          <a:xfrm>
            <a:off x="7284869" y="5478761"/>
            <a:ext cx="4805531" cy="646331"/>
          </a:xfrm>
          <a:prstGeom prst="rect">
            <a:avLst/>
          </a:prstGeom>
        </p:spPr>
        <p:txBody>
          <a:bodyPr wrap="square" rtlCol="0">
            <a:spAutoFit/>
          </a:bodyPr>
          <a:lstStyle/>
          <a:p>
            <a:pPr algn="l"/>
            <a:r>
              <a:rPr lang="en-US" b="1" dirty="0">
                <a:solidFill>
                  <a:srgbClr val="DAA4BE"/>
                </a:solidFill>
              </a:rPr>
              <a:t>ALK with added PTMs (3 x </a:t>
            </a:r>
            <a:r>
              <a:rPr lang="en-US" b="1" dirty="0" err="1">
                <a:solidFill>
                  <a:srgbClr val="DAA4BE"/>
                </a:solidFill>
              </a:rPr>
              <a:t>phosphotyrosine</a:t>
            </a:r>
            <a:r>
              <a:rPr lang="en-US" b="1" dirty="0">
                <a:solidFill>
                  <a:srgbClr val="DAA4BE"/>
                </a:solidFill>
              </a:rPr>
              <a:t>)</a:t>
            </a:r>
          </a:p>
          <a:p>
            <a:pPr algn="l"/>
            <a:r>
              <a:rPr lang="en-US" b="1" dirty="0">
                <a:solidFill>
                  <a:srgbClr val="B1B1B1"/>
                </a:solidFill>
              </a:rPr>
              <a:t>ALK without added PTMs</a:t>
            </a:r>
          </a:p>
        </p:txBody>
      </p:sp>
      <p:sp>
        <p:nvSpPr>
          <p:cNvPr id="17" name="Rectangle 16">
            <a:extLst>
              <a:ext uri="{FF2B5EF4-FFF2-40B4-BE49-F238E27FC236}">
                <a16:creationId xmlns:a16="http://schemas.microsoft.com/office/drawing/2014/main" id="{E391512F-6C23-DFA9-7766-466E4457DEFD}"/>
              </a:ext>
            </a:extLst>
          </p:cNvPr>
          <p:cNvSpPr/>
          <p:nvPr/>
        </p:nvSpPr>
        <p:spPr>
          <a:xfrm>
            <a:off x="5596120" y="5405092"/>
            <a:ext cx="720000" cy="7200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descr="A structure of a protein&#10;&#10;Description automatically generated with medium confidence">
            <a:extLst>
              <a:ext uri="{FF2B5EF4-FFF2-40B4-BE49-F238E27FC236}">
                <a16:creationId xmlns:a16="http://schemas.microsoft.com/office/drawing/2014/main" id="{DF0A6F24-EE84-3371-DAC0-338D564E0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869" y="1158761"/>
            <a:ext cx="4320000" cy="4320000"/>
          </a:xfrm>
          <a:prstGeom prst="rect">
            <a:avLst/>
          </a:prstGeom>
        </p:spPr>
      </p:pic>
      <p:sp>
        <p:nvSpPr>
          <p:cNvPr id="9" name="TextBox 8">
            <a:extLst>
              <a:ext uri="{FF2B5EF4-FFF2-40B4-BE49-F238E27FC236}">
                <a16:creationId xmlns:a16="http://schemas.microsoft.com/office/drawing/2014/main" id="{2B7C7E19-11E7-7074-95A4-C1A6C0ACA96B}"/>
              </a:ext>
            </a:extLst>
          </p:cNvPr>
          <p:cNvSpPr txBox="1"/>
          <p:nvPr/>
        </p:nvSpPr>
        <p:spPr>
          <a:xfrm>
            <a:off x="6891677" y="4596665"/>
            <a:ext cx="1840003" cy="369332"/>
          </a:xfrm>
          <a:prstGeom prst="rect">
            <a:avLst/>
          </a:prstGeom>
        </p:spPr>
        <p:txBody>
          <a:bodyPr wrap="square" rtlCol="0">
            <a:spAutoFit/>
          </a:bodyPr>
          <a:lstStyle/>
          <a:p>
            <a:pPr algn="l"/>
            <a:r>
              <a:rPr lang="en-US" b="1" dirty="0">
                <a:solidFill>
                  <a:srgbClr val="FF0000"/>
                </a:solidFill>
              </a:rPr>
              <a:t>active A-loop</a:t>
            </a:r>
            <a:endParaRPr lang="en-BE" b="1" dirty="0">
              <a:solidFill>
                <a:srgbClr val="FF0000"/>
              </a:solidFill>
            </a:endParaRPr>
          </a:p>
        </p:txBody>
      </p:sp>
      <p:sp>
        <p:nvSpPr>
          <p:cNvPr id="13" name="TextBox 12">
            <a:extLst>
              <a:ext uri="{FF2B5EF4-FFF2-40B4-BE49-F238E27FC236}">
                <a16:creationId xmlns:a16="http://schemas.microsoft.com/office/drawing/2014/main" id="{8D80F944-78CE-5F23-020C-5466D60051C2}"/>
              </a:ext>
            </a:extLst>
          </p:cNvPr>
          <p:cNvSpPr txBox="1"/>
          <p:nvPr/>
        </p:nvSpPr>
        <p:spPr>
          <a:xfrm>
            <a:off x="7450160" y="1339086"/>
            <a:ext cx="1840003" cy="369332"/>
          </a:xfrm>
          <a:prstGeom prst="rect">
            <a:avLst/>
          </a:prstGeom>
        </p:spPr>
        <p:txBody>
          <a:bodyPr wrap="square" rtlCol="0">
            <a:spAutoFit/>
          </a:bodyPr>
          <a:lstStyle/>
          <a:p>
            <a:pPr algn="l"/>
            <a:r>
              <a:rPr lang="en-US" b="1" dirty="0"/>
              <a:t>inactive A-loop</a:t>
            </a:r>
            <a:endParaRPr lang="en-BE" b="1" dirty="0"/>
          </a:p>
        </p:txBody>
      </p:sp>
      <p:cxnSp>
        <p:nvCxnSpPr>
          <p:cNvPr id="19" name="Straight Connector 18">
            <a:extLst>
              <a:ext uri="{FF2B5EF4-FFF2-40B4-BE49-F238E27FC236}">
                <a16:creationId xmlns:a16="http://schemas.microsoft.com/office/drawing/2014/main" id="{808397F3-46D7-ACE5-CD00-2B01F7F72FE7}"/>
              </a:ext>
            </a:extLst>
          </p:cNvPr>
          <p:cNvCxnSpPr/>
          <p:nvPr/>
        </p:nvCxnSpPr>
        <p:spPr>
          <a:xfrm flipV="1">
            <a:off x="8370162" y="1736283"/>
            <a:ext cx="146078" cy="1071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723BCDD-F0D3-2EC0-5C9C-43E72ED2B6A1}"/>
              </a:ext>
            </a:extLst>
          </p:cNvPr>
          <p:cNvCxnSpPr>
            <a:cxnSpLocks/>
          </p:cNvCxnSpPr>
          <p:nvPr/>
        </p:nvCxnSpPr>
        <p:spPr>
          <a:xfrm flipV="1">
            <a:off x="7703127" y="4309646"/>
            <a:ext cx="217104" cy="2810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551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descr="A drawing of a figure&#10;&#10;Description automatically generated">
            <a:extLst>
              <a:ext uri="{FF2B5EF4-FFF2-40B4-BE49-F238E27FC236}">
                <a16:creationId xmlns:a16="http://schemas.microsoft.com/office/drawing/2014/main" id="{272A776B-2C0E-D0A2-3241-116B2CB5E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6000" y="1404498"/>
            <a:ext cx="5400000" cy="5400000"/>
          </a:xfrm>
          <a:prstGeom prst="rect">
            <a:avLst/>
          </a:prstGeom>
        </p:spPr>
      </p:pic>
      <p:sp>
        <p:nvSpPr>
          <p:cNvPr id="6" name="TextBox 5">
            <a:extLst>
              <a:ext uri="{FF2B5EF4-FFF2-40B4-BE49-F238E27FC236}">
                <a16:creationId xmlns:a16="http://schemas.microsoft.com/office/drawing/2014/main" id="{1BA7F7E5-28B9-8DF6-1774-9EE40652C434}"/>
              </a:ext>
            </a:extLst>
          </p:cNvPr>
          <p:cNvSpPr txBox="1"/>
          <p:nvPr/>
        </p:nvSpPr>
        <p:spPr>
          <a:xfrm>
            <a:off x="1222652" y="6335966"/>
            <a:ext cx="2998365" cy="369332"/>
          </a:xfrm>
          <a:prstGeom prst="rect">
            <a:avLst/>
          </a:prstGeom>
        </p:spPr>
        <p:txBody>
          <a:bodyPr wrap="square" rtlCol="0">
            <a:spAutoFit/>
          </a:bodyPr>
          <a:lstStyle/>
          <a:p>
            <a:pPr algn="l"/>
            <a:r>
              <a:rPr lang="en-US" b="1" dirty="0">
                <a:solidFill>
                  <a:srgbClr val="B1B1B1"/>
                </a:solidFill>
              </a:rPr>
              <a:t>Autoinhibited (inactive)</a:t>
            </a:r>
          </a:p>
        </p:txBody>
      </p:sp>
      <p:sp>
        <p:nvSpPr>
          <p:cNvPr id="7" name="TextBox 6">
            <a:extLst>
              <a:ext uri="{FF2B5EF4-FFF2-40B4-BE49-F238E27FC236}">
                <a16:creationId xmlns:a16="http://schemas.microsoft.com/office/drawing/2014/main" id="{8AEC2C75-0BCB-87E0-2860-8B2D158A2B2E}"/>
              </a:ext>
            </a:extLst>
          </p:cNvPr>
          <p:cNvSpPr txBox="1"/>
          <p:nvPr/>
        </p:nvSpPr>
        <p:spPr>
          <a:xfrm>
            <a:off x="4459098" y="6337623"/>
            <a:ext cx="3361322" cy="369332"/>
          </a:xfrm>
          <a:prstGeom prst="rect">
            <a:avLst/>
          </a:prstGeom>
        </p:spPr>
        <p:txBody>
          <a:bodyPr wrap="square" rtlCol="0">
            <a:spAutoFit/>
          </a:bodyPr>
          <a:lstStyle/>
          <a:p>
            <a:pPr algn="l"/>
            <a:r>
              <a:rPr lang="en-US" b="1" dirty="0" err="1">
                <a:solidFill>
                  <a:srgbClr val="B1B1B1"/>
                </a:solidFill>
              </a:rPr>
              <a:t>Transphosphorylated</a:t>
            </a:r>
            <a:r>
              <a:rPr lang="en-US" b="1" dirty="0">
                <a:solidFill>
                  <a:srgbClr val="B1B1B1"/>
                </a:solidFill>
              </a:rPr>
              <a:t> (active)</a:t>
            </a:r>
          </a:p>
        </p:txBody>
      </p:sp>
      <p:pic>
        <p:nvPicPr>
          <p:cNvPr id="9" name="Picture 8" descr="A close-up of several colorful objects&#10;&#10;Description automatically generated with medium confidence">
            <a:extLst>
              <a:ext uri="{FF2B5EF4-FFF2-40B4-BE49-F238E27FC236}">
                <a16:creationId xmlns:a16="http://schemas.microsoft.com/office/drawing/2014/main" id="{AE91B826-77E6-78A3-BE68-F2DCBCA50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255" y="1564591"/>
            <a:ext cx="4253345" cy="4253345"/>
          </a:xfrm>
          <a:prstGeom prst="rect">
            <a:avLst/>
          </a:prstGeom>
        </p:spPr>
      </p:pic>
      <p:sp>
        <p:nvSpPr>
          <p:cNvPr id="10" name="Rectangle 9">
            <a:extLst>
              <a:ext uri="{FF2B5EF4-FFF2-40B4-BE49-F238E27FC236}">
                <a16:creationId xmlns:a16="http://schemas.microsoft.com/office/drawing/2014/main" id="{334E9CDD-8577-9DD5-9971-21E8C7D5DAFE}"/>
              </a:ext>
            </a:extLst>
          </p:cNvPr>
          <p:cNvSpPr/>
          <p:nvPr/>
        </p:nvSpPr>
        <p:spPr>
          <a:xfrm>
            <a:off x="7356255" y="5348825"/>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65770947-2281-E17A-564D-37B1D383EC6D}"/>
              </a:ext>
            </a:extLst>
          </p:cNvPr>
          <p:cNvSpPr txBox="1"/>
          <p:nvPr/>
        </p:nvSpPr>
        <p:spPr>
          <a:xfrm>
            <a:off x="7284869" y="5478761"/>
            <a:ext cx="4805531" cy="646331"/>
          </a:xfrm>
          <a:prstGeom prst="rect">
            <a:avLst/>
          </a:prstGeom>
        </p:spPr>
        <p:txBody>
          <a:bodyPr wrap="square" rtlCol="0">
            <a:spAutoFit/>
          </a:bodyPr>
          <a:lstStyle/>
          <a:p>
            <a:pPr algn="l"/>
            <a:r>
              <a:rPr lang="en-US" b="1" dirty="0">
                <a:solidFill>
                  <a:srgbClr val="DAA4BE"/>
                </a:solidFill>
              </a:rPr>
              <a:t>ALK with added PTMs (3 x </a:t>
            </a:r>
            <a:r>
              <a:rPr lang="en-US" b="1" dirty="0" err="1">
                <a:solidFill>
                  <a:srgbClr val="DAA4BE"/>
                </a:solidFill>
              </a:rPr>
              <a:t>phosphotyrosine</a:t>
            </a:r>
            <a:r>
              <a:rPr lang="en-US" b="1" dirty="0">
                <a:solidFill>
                  <a:srgbClr val="DAA4BE"/>
                </a:solidFill>
              </a:rPr>
              <a:t>)</a:t>
            </a:r>
          </a:p>
          <a:p>
            <a:pPr algn="l"/>
            <a:r>
              <a:rPr lang="en-US" b="1" dirty="0">
                <a:solidFill>
                  <a:srgbClr val="4E4E4E"/>
                </a:solidFill>
              </a:rPr>
              <a:t>Fully activated IGF1R kinase (PDB: 1K3A)</a:t>
            </a:r>
          </a:p>
        </p:txBody>
      </p:sp>
      <p:sp>
        <p:nvSpPr>
          <p:cNvPr id="16" name="Rectangle 15">
            <a:extLst>
              <a:ext uri="{FF2B5EF4-FFF2-40B4-BE49-F238E27FC236}">
                <a16:creationId xmlns:a16="http://schemas.microsoft.com/office/drawing/2014/main" id="{E159727A-55C0-9C49-59C5-E197EA77E46D}"/>
              </a:ext>
            </a:extLst>
          </p:cNvPr>
          <p:cNvSpPr/>
          <p:nvPr/>
        </p:nvSpPr>
        <p:spPr>
          <a:xfrm>
            <a:off x="7356255" y="1564591"/>
            <a:ext cx="4253345" cy="378423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E391512F-6C23-DFA9-7766-466E4457DEFD}"/>
              </a:ext>
            </a:extLst>
          </p:cNvPr>
          <p:cNvSpPr/>
          <p:nvPr/>
        </p:nvSpPr>
        <p:spPr>
          <a:xfrm>
            <a:off x="5596120" y="5405092"/>
            <a:ext cx="720000" cy="7200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3" name="Straight Connector 22">
            <a:extLst>
              <a:ext uri="{FF2B5EF4-FFF2-40B4-BE49-F238E27FC236}">
                <a16:creationId xmlns:a16="http://schemas.microsoft.com/office/drawing/2014/main" id="{C3EFEE6D-EC46-93E1-005C-3FE5EC4872CC}"/>
              </a:ext>
            </a:extLst>
          </p:cNvPr>
          <p:cNvCxnSpPr/>
          <p:nvPr/>
        </p:nvCxnSpPr>
        <p:spPr>
          <a:xfrm flipV="1">
            <a:off x="5596120" y="1564591"/>
            <a:ext cx="1760135" cy="37842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56ADF8-D0C6-F536-B0E0-51CB01A055AA}"/>
              </a:ext>
            </a:extLst>
          </p:cNvPr>
          <p:cNvCxnSpPr>
            <a:cxnSpLocks/>
          </p:cNvCxnSpPr>
          <p:nvPr/>
        </p:nvCxnSpPr>
        <p:spPr>
          <a:xfrm flipV="1">
            <a:off x="6327939" y="5348825"/>
            <a:ext cx="1028316" cy="7679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BE3ECB-B07C-E850-FD11-2B9E22E853D9}"/>
              </a:ext>
            </a:extLst>
          </p:cNvPr>
          <p:cNvSpPr txBox="1"/>
          <p:nvPr/>
        </p:nvSpPr>
        <p:spPr>
          <a:xfrm>
            <a:off x="9775511" y="1939581"/>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8" name="TextBox 7">
            <a:extLst>
              <a:ext uri="{FF2B5EF4-FFF2-40B4-BE49-F238E27FC236}">
                <a16:creationId xmlns:a16="http://schemas.microsoft.com/office/drawing/2014/main" id="{93224F2D-5BF5-5600-41D3-9A33FC36AE58}"/>
              </a:ext>
            </a:extLst>
          </p:cNvPr>
          <p:cNvSpPr txBox="1"/>
          <p:nvPr/>
        </p:nvSpPr>
        <p:spPr>
          <a:xfrm>
            <a:off x="10123366" y="2343595"/>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13" name="TextBox 12">
            <a:extLst>
              <a:ext uri="{FF2B5EF4-FFF2-40B4-BE49-F238E27FC236}">
                <a16:creationId xmlns:a16="http://schemas.microsoft.com/office/drawing/2014/main" id="{9C69BE61-3082-5687-EAE7-DD9F44FCC68C}"/>
              </a:ext>
            </a:extLst>
          </p:cNvPr>
          <p:cNvSpPr txBox="1"/>
          <p:nvPr/>
        </p:nvSpPr>
        <p:spPr>
          <a:xfrm>
            <a:off x="10266448" y="4802562"/>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Tree>
    <p:extLst>
      <p:ext uri="{BB962C8B-B14F-4D97-AF65-F5344CB8AC3E}">
        <p14:creationId xmlns:p14="http://schemas.microsoft.com/office/powerpoint/2010/main" val="199599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1282-BF5B-5D62-84ED-E8F37CBD02A1}"/>
              </a:ext>
            </a:extLst>
          </p:cNvPr>
          <p:cNvSpPr>
            <a:spLocks noGrp="1"/>
          </p:cNvSpPr>
          <p:nvPr>
            <p:ph type="title"/>
          </p:nvPr>
        </p:nvSpPr>
        <p:spPr/>
        <p:txBody>
          <a:bodyPr/>
          <a:lstStyle/>
          <a:p>
            <a:r>
              <a:rPr lang="en-GB" dirty="0"/>
              <a:t>AlphaFold2 predicts 3-D structure for input sequences (monomers &amp; complexes)</a:t>
            </a:r>
          </a:p>
        </p:txBody>
      </p:sp>
      <p:pic>
        <p:nvPicPr>
          <p:cNvPr id="5" name="Picture 4">
            <a:extLst>
              <a:ext uri="{FF2B5EF4-FFF2-40B4-BE49-F238E27FC236}">
                <a16:creationId xmlns:a16="http://schemas.microsoft.com/office/drawing/2014/main" id="{9B4BB4C6-B0BC-3A2D-092D-B22BB9DB3BF0}"/>
              </a:ext>
            </a:extLst>
          </p:cNvPr>
          <p:cNvPicPr>
            <a:picLocks noChangeAspect="1"/>
          </p:cNvPicPr>
          <p:nvPr/>
        </p:nvPicPr>
        <p:blipFill>
          <a:blip r:embed="rId2"/>
          <a:stretch>
            <a:fillRect/>
          </a:stretch>
        </p:blipFill>
        <p:spPr>
          <a:xfrm>
            <a:off x="3386543" y="2175751"/>
            <a:ext cx="4625824" cy="3738166"/>
          </a:xfrm>
          <a:prstGeom prst="rect">
            <a:avLst/>
          </a:prstGeom>
        </p:spPr>
      </p:pic>
      <p:sp>
        <p:nvSpPr>
          <p:cNvPr id="6" name="TextBox 5">
            <a:extLst>
              <a:ext uri="{FF2B5EF4-FFF2-40B4-BE49-F238E27FC236}">
                <a16:creationId xmlns:a16="http://schemas.microsoft.com/office/drawing/2014/main" id="{E3BE7045-E746-6715-6247-43379E16F067}"/>
              </a:ext>
            </a:extLst>
          </p:cNvPr>
          <p:cNvSpPr txBox="1"/>
          <p:nvPr/>
        </p:nvSpPr>
        <p:spPr>
          <a:xfrm>
            <a:off x="5158024" y="3941695"/>
            <a:ext cx="1500425"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F681E"/>
                </a:solidFill>
                <a:effectLst/>
                <a:uLnTx/>
                <a:uFillTx/>
                <a:latin typeface="Corbel"/>
                <a:ea typeface="+mn-ea"/>
                <a:cs typeface="+mn-cs"/>
              </a:rPr>
              <a:t>5x</a:t>
            </a:r>
          </a:p>
        </p:txBody>
      </p:sp>
      <p:sp>
        <p:nvSpPr>
          <p:cNvPr id="7" name="TextBox 6">
            <a:extLst>
              <a:ext uri="{FF2B5EF4-FFF2-40B4-BE49-F238E27FC236}">
                <a16:creationId xmlns:a16="http://schemas.microsoft.com/office/drawing/2014/main" id="{991096C0-B2F5-0FEA-6BF8-3E2E7BA42A20}"/>
              </a:ext>
            </a:extLst>
          </p:cNvPr>
          <p:cNvSpPr txBox="1"/>
          <p:nvPr/>
        </p:nvSpPr>
        <p:spPr>
          <a:xfrm>
            <a:off x="2904862" y="5061389"/>
            <a:ext cx="2717942"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5DB7B1"/>
                </a:solidFill>
                <a:effectLst/>
                <a:uLnTx/>
                <a:uFillTx/>
                <a:latin typeface="Corbel"/>
                <a:ea typeface="+mn-ea"/>
                <a:cs typeface="+mn-cs"/>
              </a:rPr>
              <a:t>(individual or complex)</a:t>
            </a:r>
          </a:p>
        </p:txBody>
      </p:sp>
    </p:spTree>
    <p:extLst>
      <p:ext uri="{BB962C8B-B14F-4D97-AF65-F5344CB8AC3E}">
        <p14:creationId xmlns:p14="http://schemas.microsoft.com/office/powerpoint/2010/main" val="4917938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tructure of a protein&#10;&#10;Description automatically generated with medium confidence">
            <a:extLst>
              <a:ext uri="{FF2B5EF4-FFF2-40B4-BE49-F238E27FC236}">
                <a16:creationId xmlns:a16="http://schemas.microsoft.com/office/drawing/2014/main" id="{6BBB4D66-9828-0A12-CD56-3BEF4C42A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3488" y="1556242"/>
            <a:ext cx="4248000" cy="4248000"/>
          </a:xfrm>
          <a:prstGeom prst="rect">
            <a:avLst/>
          </a:prstGeom>
        </p:spPr>
      </p:pic>
      <p:sp>
        <p:nvSpPr>
          <p:cNvPr id="29" name="Rectangle 28">
            <a:extLst>
              <a:ext uri="{FF2B5EF4-FFF2-40B4-BE49-F238E27FC236}">
                <a16:creationId xmlns:a16="http://schemas.microsoft.com/office/drawing/2014/main" id="{B08C40A8-87D3-1246-8493-EECB1B511DEF}"/>
              </a:ext>
            </a:extLst>
          </p:cNvPr>
          <p:cNvSpPr/>
          <p:nvPr/>
        </p:nvSpPr>
        <p:spPr>
          <a:xfrm>
            <a:off x="7284869" y="5361224"/>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descr="A drawing of a figure&#10;&#10;Description automatically generated">
            <a:extLst>
              <a:ext uri="{FF2B5EF4-FFF2-40B4-BE49-F238E27FC236}">
                <a16:creationId xmlns:a16="http://schemas.microsoft.com/office/drawing/2014/main" id="{272A776B-2C0E-D0A2-3241-116B2CB5E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000" y="1404498"/>
            <a:ext cx="5400000" cy="5400000"/>
          </a:xfrm>
          <a:prstGeom prst="rect">
            <a:avLst/>
          </a:prstGeom>
        </p:spPr>
      </p:pic>
      <p:sp>
        <p:nvSpPr>
          <p:cNvPr id="6" name="TextBox 5">
            <a:extLst>
              <a:ext uri="{FF2B5EF4-FFF2-40B4-BE49-F238E27FC236}">
                <a16:creationId xmlns:a16="http://schemas.microsoft.com/office/drawing/2014/main" id="{1BA7F7E5-28B9-8DF6-1774-9EE40652C434}"/>
              </a:ext>
            </a:extLst>
          </p:cNvPr>
          <p:cNvSpPr txBox="1"/>
          <p:nvPr/>
        </p:nvSpPr>
        <p:spPr>
          <a:xfrm>
            <a:off x="1222652" y="6335966"/>
            <a:ext cx="2998365" cy="369332"/>
          </a:xfrm>
          <a:prstGeom prst="rect">
            <a:avLst/>
          </a:prstGeom>
        </p:spPr>
        <p:txBody>
          <a:bodyPr wrap="square" rtlCol="0">
            <a:spAutoFit/>
          </a:bodyPr>
          <a:lstStyle/>
          <a:p>
            <a:pPr algn="l"/>
            <a:r>
              <a:rPr lang="en-US" b="1" dirty="0">
                <a:solidFill>
                  <a:srgbClr val="B1B1B1"/>
                </a:solidFill>
              </a:rPr>
              <a:t>Autoinhibited (inactive)</a:t>
            </a:r>
          </a:p>
        </p:txBody>
      </p:sp>
      <p:sp>
        <p:nvSpPr>
          <p:cNvPr id="7" name="TextBox 6">
            <a:extLst>
              <a:ext uri="{FF2B5EF4-FFF2-40B4-BE49-F238E27FC236}">
                <a16:creationId xmlns:a16="http://schemas.microsoft.com/office/drawing/2014/main" id="{8AEC2C75-0BCB-87E0-2860-8B2D158A2B2E}"/>
              </a:ext>
            </a:extLst>
          </p:cNvPr>
          <p:cNvSpPr txBox="1"/>
          <p:nvPr/>
        </p:nvSpPr>
        <p:spPr>
          <a:xfrm>
            <a:off x="4459098" y="6337623"/>
            <a:ext cx="3361322" cy="369332"/>
          </a:xfrm>
          <a:prstGeom prst="rect">
            <a:avLst/>
          </a:prstGeom>
        </p:spPr>
        <p:txBody>
          <a:bodyPr wrap="square" rtlCol="0">
            <a:spAutoFit/>
          </a:bodyPr>
          <a:lstStyle/>
          <a:p>
            <a:pPr algn="l"/>
            <a:r>
              <a:rPr lang="en-US" b="1" dirty="0" err="1">
                <a:solidFill>
                  <a:srgbClr val="B1B1B1"/>
                </a:solidFill>
              </a:rPr>
              <a:t>Transphosphorylated</a:t>
            </a:r>
            <a:r>
              <a:rPr lang="en-US" b="1" dirty="0">
                <a:solidFill>
                  <a:srgbClr val="B1B1B1"/>
                </a:solidFill>
              </a:rPr>
              <a:t> (active)</a:t>
            </a:r>
          </a:p>
        </p:txBody>
      </p:sp>
      <p:sp>
        <p:nvSpPr>
          <p:cNvPr id="10" name="Rectangle 9">
            <a:extLst>
              <a:ext uri="{FF2B5EF4-FFF2-40B4-BE49-F238E27FC236}">
                <a16:creationId xmlns:a16="http://schemas.microsoft.com/office/drawing/2014/main" id="{334E9CDD-8577-9DD5-9971-21E8C7D5DAFE}"/>
              </a:ext>
            </a:extLst>
          </p:cNvPr>
          <p:cNvSpPr/>
          <p:nvPr/>
        </p:nvSpPr>
        <p:spPr>
          <a:xfrm>
            <a:off x="7356255" y="5348825"/>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65770947-2281-E17A-564D-37B1D383EC6D}"/>
              </a:ext>
            </a:extLst>
          </p:cNvPr>
          <p:cNvSpPr txBox="1"/>
          <p:nvPr/>
        </p:nvSpPr>
        <p:spPr>
          <a:xfrm>
            <a:off x="7284869" y="5478761"/>
            <a:ext cx="4805531" cy="646331"/>
          </a:xfrm>
          <a:prstGeom prst="rect">
            <a:avLst/>
          </a:prstGeom>
        </p:spPr>
        <p:txBody>
          <a:bodyPr wrap="square" rtlCol="0">
            <a:spAutoFit/>
          </a:bodyPr>
          <a:lstStyle/>
          <a:p>
            <a:pPr algn="l"/>
            <a:r>
              <a:rPr lang="en-US" b="1" dirty="0">
                <a:solidFill>
                  <a:srgbClr val="DAA4BE"/>
                </a:solidFill>
              </a:rPr>
              <a:t>ALK with added PTMs (3 x </a:t>
            </a:r>
            <a:r>
              <a:rPr lang="en-US" b="1" dirty="0" err="1">
                <a:solidFill>
                  <a:srgbClr val="DAA4BE"/>
                </a:solidFill>
              </a:rPr>
              <a:t>phosphotyrosine</a:t>
            </a:r>
            <a:r>
              <a:rPr lang="en-US" b="1" dirty="0">
                <a:solidFill>
                  <a:srgbClr val="DAA4BE"/>
                </a:solidFill>
              </a:rPr>
              <a:t>)</a:t>
            </a:r>
          </a:p>
          <a:p>
            <a:pPr algn="l"/>
            <a:r>
              <a:rPr lang="en-US" b="1" dirty="0">
                <a:solidFill>
                  <a:srgbClr val="4E4E4E"/>
                </a:solidFill>
              </a:rPr>
              <a:t>Fully activated IGF1R kinase (PDB: 1K3A)</a:t>
            </a:r>
          </a:p>
        </p:txBody>
      </p:sp>
      <p:sp>
        <p:nvSpPr>
          <p:cNvPr id="16" name="Rectangle 15">
            <a:extLst>
              <a:ext uri="{FF2B5EF4-FFF2-40B4-BE49-F238E27FC236}">
                <a16:creationId xmlns:a16="http://schemas.microsoft.com/office/drawing/2014/main" id="{E159727A-55C0-9C49-59C5-E197EA77E46D}"/>
              </a:ext>
            </a:extLst>
          </p:cNvPr>
          <p:cNvSpPr/>
          <p:nvPr/>
        </p:nvSpPr>
        <p:spPr>
          <a:xfrm>
            <a:off x="7356255" y="1564591"/>
            <a:ext cx="4253345" cy="378423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E391512F-6C23-DFA9-7766-466E4457DEFD}"/>
              </a:ext>
            </a:extLst>
          </p:cNvPr>
          <p:cNvSpPr/>
          <p:nvPr/>
        </p:nvSpPr>
        <p:spPr>
          <a:xfrm>
            <a:off x="5596120" y="5405092"/>
            <a:ext cx="720000" cy="7200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3" name="Straight Connector 22">
            <a:extLst>
              <a:ext uri="{FF2B5EF4-FFF2-40B4-BE49-F238E27FC236}">
                <a16:creationId xmlns:a16="http://schemas.microsoft.com/office/drawing/2014/main" id="{C3EFEE6D-EC46-93E1-005C-3FE5EC4872CC}"/>
              </a:ext>
            </a:extLst>
          </p:cNvPr>
          <p:cNvCxnSpPr/>
          <p:nvPr/>
        </p:nvCxnSpPr>
        <p:spPr>
          <a:xfrm flipV="1">
            <a:off x="5596120" y="1564591"/>
            <a:ext cx="1760135" cy="37842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56ADF8-D0C6-F536-B0E0-51CB01A055AA}"/>
              </a:ext>
            </a:extLst>
          </p:cNvPr>
          <p:cNvCxnSpPr>
            <a:cxnSpLocks/>
          </p:cNvCxnSpPr>
          <p:nvPr/>
        </p:nvCxnSpPr>
        <p:spPr>
          <a:xfrm flipV="1">
            <a:off x="6327939" y="5348825"/>
            <a:ext cx="1028316" cy="7679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3EDEC7F-C804-9844-D8C9-3D93F106DEBA}"/>
              </a:ext>
            </a:extLst>
          </p:cNvPr>
          <p:cNvSpPr txBox="1"/>
          <p:nvPr/>
        </p:nvSpPr>
        <p:spPr>
          <a:xfrm>
            <a:off x="10505183" y="1808658"/>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32" name="TextBox 31">
            <a:extLst>
              <a:ext uri="{FF2B5EF4-FFF2-40B4-BE49-F238E27FC236}">
                <a16:creationId xmlns:a16="http://schemas.microsoft.com/office/drawing/2014/main" id="{7C666221-CCE8-881D-A44C-2E13C06A0AB3}"/>
              </a:ext>
            </a:extLst>
          </p:cNvPr>
          <p:cNvSpPr txBox="1"/>
          <p:nvPr/>
        </p:nvSpPr>
        <p:spPr>
          <a:xfrm>
            <a:off x="8262856" y="2678098"/>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33" name="TextBox 32">
            <a:extLst>
              <a:ext uri="{FF2B5EF4-FFF2-40B4-BE49-F238E27FC236}">
                <a16:creationId xmlns:a16="http://schemas.microsoft.com/office/drawing/2014/main" id="{C9889233-5083-3618-D55A-3D82284F6C4C}"/>
              </a:ext>
            </a:extLst>
          </p:cNvPr>
          <p:cNvSpPr txBox="1"/>
          <p:nvPr/>
        </p:nvSpPr>
        <p:spPr>
          <a:xfrm>
            <a:off x="8465268" y="4951628"/>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34" name="TextBox 33">
            <a:extLst>
              <a:ext uri="{FF2B5EF4-FFF2-40B4-BE49-F238E27FC236}">
                <a16:creationId xmlns:a16="http://schemas.microsoft.com/office/drawing/2014/main" id="{CAFECC0D-1CB1-F315-8023-B06A076F2AED}"/>
              </a:ext>
            </a:extLst>
          </p:cNvPr>
          <p:cNvSpPr txBox="1"/>
          <p:nvPr/>
        </p:nvSpPr>
        <p:spPr>
          <a:xfrm>
            <a:off x="8270454" y="2200480"/>
            <a:ext cx="729672" cy="369332"/>
          </a:xfrm>
          <a:prstGeom prst="rect">
            <a:avLst/>
          </a:prstGeom>
        </p:spPr>
        <p:txBody>
          <a:bodyPr wrap="square" rtlCol="0">
            <a:spAutoFit/>
          </a:bodyPr>
          <a:lstStyle/>
          <a:p>
            <a:pPr algn="l"/>
            <a:r>
              <a:rPr lang="en-US" b="1" dirty="0">
                <a:solidFill>
                  <a:srgbClr val="2B2BD9"/>
                </a:solidFill>
              </a:rPr>
              <a:t>Arg</a:t>
            </a:r>
            <a:endParaRPr lang="en-BE" b="1" dirty="0">
              <a:solidFill>
                <a:srgbClr val="2B2BD9"/>
              </a:solidFill>
            </a:endParaRPr>
          </a:p>
        </p:txBody>
      </p:sp>
      <p:sp>
        <p:nvSpPr>
          <p:cNvPr id="35" name="TextBox 34">
            <a:extLst>
              <a:ext uri="{FF2B5EF4-FFF2-40B4-BE49-F238E27FC236}">
                <a16:creationId xmlns:a16="http://schemas.microsoft.com/office/drawing/2014/main" id="{1C7E298D-40F1-E74C-689F-6479D109FCE7}"/>
              </a:ext>
            </a:extLst>
          </p:cNvPr>
          <p:cNvSpPr txBox="1"/>
          <p:nvPr/>
        </p:nvSpPr>
        <p:spPr>
          <a:xfrm>
            <a:off x="11040796" y="2731075"/>
            <a:ext cx="729672" cy="369332"/>
          </a:xfrm>
          <a:prstGeom prst="rect">
            <a:avLst/>
          </a:prstGeom>
        </p:spPr>
        <p:txBody>
          <a:bodyPr wrap="square" rtlCol="0">
            <a:spAutoFit/>
          </a:bodyPr>
          <a:lstStyle/>
          <a:p>
            <a:pPr algn="l"/>
            <a:r>
              <a:rPr lang="en-US" b="1" dirty="0">
                <a:solidFill>
                  <a:srgbClr val="2B2BD9"/>
                </a:solidFill>
              </a:rPr>
              <a:t>Arg</a:t>
            </a:r>
            <a:endParaRPr lang="en-BE" b="1" dirty="0">
              <a:solidFill>
                <a:srgbClr val="2B2BD9"/>
              </a:solidFill>
            </a:endParaRPr>
          </a:p>
        </p:txBody>
      </p:sp>
      <p:sp>
        <p:nvSpPr>
          <p:cNvPr id="36" name="TextBox 35">
            <a:extLst>
              <a:ext uri="{FF2B5EF4-FFF2-40B4-BE49-F238E27FC236}">
                <a16:creationId xmlns:a16="http://schemas.microsoft.com/office/drawing/2014/main" id="{659D442F-21F4-906E-58DD-F2DCB30DED94}"/>
              </a:ext>
            </a:extLst>
          </p:cNvPr>
          <p:cNvSpPr txBox="1"/>
          <p:nvPr/>
        </p:nvSpPr>
        <p:spPr>
          <a:xfrm>
            <a:off x="8098942" y="4369765"/>
            <a:ext cx="901184" cy="369332"/>
          </a:xfrm>
          <a:prstGeom prst="rect">
            <a:avLst/>
          </a:prstGeom>
        </p:spPr>
        <p:txBody>
          <a:bodyPr wrap="square" rtlCol="0">
            <a:spAutoFit/>
          </a:bodyPr>
          <a:lstStyle/>
          <a:p>
            <a:pPr algn="l"/>
            <a:r>
              <a:rPr lang="en-US" b="1" dirty="0">
                <a:solidFill>
                  <a:srgbClr val="2B2BD9"/>
                </a:solidFill>
              </a:rPr>
              <a:t>Lys/His</a:t>
            </a:r>
            <a:endParaRPr lang="en-BE" b="1" dirty="0">
              <a:solidFill>
                <a:srgbClr val="2B2BD9"/>
              </a:solidFill>
            </a:endParaRPr>
          </a:p>
        </p:txBody>
      </p:sp>
      <p:sp>
        <p:nvSpPr>
          <p:cNvPr id="37" name="TextBox 36">
            <a:extLst>
              <a:ext uri="{FF2B5EF4-FFF2-40B4-BE49-F238E27FC236}">
                <a16:creationId xmlns:a16="http://schemas.microsoft.com/office/drawing/2014/main" id="{EA2FFF49-5CF8-64A9-502F-64D1451EB4F0}"/>
              </a:ext>
            </a:extLst>
          </p:cNvPr>
          <p:cNvSpPr txBox="1"/>
          <p:nvPr/>
        </p:nvSpPr>
        <p:spPr>
          <a:xfrm>
            <a:off x="8030223" y="2131786"/>
            <a:ext cx="349299" cy="461665"/>
          </a:xfrm>
          <a:prstGeom prst="rect">
            <a:avLst/>
          </a:prstGeom>
        </p:spPr>
        <p:txBody>
          <a:bodyPr wrap="square" rtlCol="0">
            <a:spAutoFit/>
          </a:bodyPr>
          <a:lstStyle/>
          <a:p>
            <a:pPr algn="l"/>
            <a:r>
              <a:rPr lang="en-US" sz="2400" b="1" dirty="0">
                <a:solidFill>
                  <a:srgbClr val="2B2BD9"/>
                </a:solidFill>
              </a:rPr>
              <a:t>+</a:t>
            </a:r>
            <a:endParaRPr lang="en-BE" sz="2400" b="1" dirty="0">
              <a:solidFill>
                <a:srgbClr val="2B2BD9"/>
              </a:solidFill>
            </a:endParaRPr>
          </a:p>
        </p:txBody>
      </p:sp>
      <p:sp>
        <p:nvSpPr>
          <p:cNvPr id="38" name="TextBox 37">
            <a:extLst>
              <a:ext uri="{FF2B5EF4-FFF2-40B4-BE49-F238E27FC236}">
                <a16:creationId xmlns:a16="http://schemas.microsoft.com/office/drawing/2014/main" id="{9A22C58E-EDB7-90A0-F9A3-76C3E7440A33}"/>
              </a:ext>
            </a:extLst>
          </p:cNvPr>
          <p:cNvSpPr txBox="1"/>
          <p:nvPr/>
        </p:nvSpPr>
        <p:spPr>
          <a:xfrm>
            <a:off x="8036197" y="2593451"/>
            <a:ext cx="349299" cy="553998"/>
          </a:xfrm>
          <a:prstGeom prst="rect">
            <a:avLst/>
          </a:prstGeom>
        </p:spPr>
        <p:txBody>
          <a:bodyPr wrap="square" rtlCol="0">
            <a:spAutoFit/>
          </a:bodyPr>
          <a:lstStyle/>
          <a:p>
            <a:pPr algn="l"/>
            <a:r>
              <a:rPr lang="en-US" sz="3000" b="1" dirty="0">
                <a:solidFill>
                  <a:srgbClr val="B23436"/>
                </a:solidFill>
              </a:rPr>
              <a:t>-</a:t>
            </a:r>
            <a:endParaRPr lang="en-BE" sz="3000" b="1" dirty="0">
              <a:solidFill>
                <a:srgbClr val="B23436"/>
              </a:solidFill>
            </a:endParaRPr>
          </a:p>
        </p:txBody>
      </p:sp>
      <p:sp>
        <p:nvSpPr>
          <p:cNvPr id="39" name="TextBox 38">
            <a:extLst>
              <a:ext uri="{FF2B5EF4-FFF2-40B4-BE49-F238E27FC236}">
                <a16:creationId xmlns:a16="http://schemas.microsoft.com/office/drawing/2014/main" id="{6EBC5E0C-68F9-25A8-5127-5FAB1C05484D}"/>
              </a:ext>
            </a:extLst>
          </p:cNvPr>
          <p:cNvSpPr txBox="1"/>
          <p:nvPr/>
        </p:nvSpPr>
        <p:spPr>
          <a:xfrm>
            <a:off x="11129449" y="2447265"/>
            <a:ext cx="349299" cy="461665"/>
          </a:xfrm>
          <a:prstGeom prst="rect">
            <a:avLst/>
          </a:prstGeom>
        </p:spPr>
        <p:txBody>
          <a:bodyPr wrap="square" rtlCol="0">
            <a:spAutoFit/>
          </a:bodyPr>
          <a:lstStyle/>
          <a:p>
            <a:pPr algn="l"/>
            <a:r>
              <a:rPr lang="en-US" sz="2400" b="1" dirty="0">
                <a:solidFill>
                  <a:srgbClr val="2B2BD9"/>
                </a:solidFill>
              </a:rPr>
              <a:t>+</a:t>
            </a:r>
            <a:endParaRPr lang="en-BE" sz="2400" b="1" dirty="0">
              <a:solidFill>
                <a:srgbClr val="2B2BD9"/>
              </a:solidFill>
            </a:endParaRPr>
          </a:p>
        </p:txBody>
      </p:sp>
      <p:sp>
        <p:nvSpPr>
          <p:cNvPr id="41" name="TextBox 40">
            <a:extLst>
              <a:ext uri="{FF2B5EF4-FFF2-40B4-BE49-F238E27FC236}">
                <a16:creationId xmlns:a16="http://schemas.microsoft.com/office/drawing/2014/main" id="{A1F8666D-E773-30A8-02D8-34A2831C7418}"/>
              </a:ext>
            </a:extLst>
          </p:cNvPr>
          <p:cNvSpPr txBox="1"/>
          <p:nvPr/>
        </p:nvSpPr>
        <p:spPr>
          <a:xfrm>
            <a:off x="10896448" y="2007257"/>
            <a:ext cx="349299" cy="553998"/>
          </a:xfrm>
          <a:prstGeom prst="rect">
            <a:avLst/>
          </a:prstGeom>
        </p:spPr>
        <p:txBody>
          <a:bodyPr wrap="square" rtlCol="0">
            <a:spAutoFit/>
          </a:bodyPr>
          <a:lstStyle/>
          <a:p>
            <a:pPr algn="l"/>
            <a:r>
              <a:rPr lang="en-US" sz="3000" b="1" dirty="0">
                <a:solidFill>
                  <a:srgbClr val="B23436"/>
                </a:solidFill>
              </a:rPr>
              <a:t>-</a:t>
            </a:r>
            <a:endParaRPr lang="en-BE" sz="3000" b="1" dirty="0">
              <a:solidFill>
                <a:srgbClr val="B23436"/>
              </a:solidFill>
            </a:endParaRPr>
          </a:p>
        </p:txBody>
      </p:sp>
      <p:sp>
        <p:nvSpPr>
          <p:cNvPr id="42" name="TextBox 41">
            <a:extLst>
              <a:ext uri="{FF2B5EF4-FFF2-40B4-BE49-F238E27FC236}">
                <a16:creationId xmlns:a16="http://schemas.microsoft.com/office/drawing/2014/main" id="{B14C5E44-C956-1CA1-4480-0671FB500834}"/>
              </a:ext>
            </a:extLst>
          </p:cNvPr>
          <p:cNvSpPr txBox="1"/>
          <p:nvPr/>
        </p:nvSpPr>
        <p:spPr>
          <a:xfrm>
            <a:off x="9020290" y="4851094"/>
            <a:ext cx="349299" cy="553998"/>
          </a:xfrm>
          <a:prstGeom prst="rect">
            <a:avLst/>
          </a:prstGeom>
        </p:spPr>
        <p:txBody>
          <a:bodyPr wrap="square" rtlCol="0">
            <a:spAutoFit/>
          </a:bodyPr>
          <a:lstStyle/>
          <a:p>
            <a:pPr algn="l"/>
            <a:r>
              <a:rPr lang="en-US" sz="3000" b="1" dirty="0">
                <a:solidFill>
                  <a:srgbClr val="B23436"/>
                </a:solidFill>
              </a:rPr>
              <a:t>-</a:t>
            </a:r>
            <a:endParaRPr lang="en-BE" sz="3000" b="1" dirty="0">
              <a:solidFill>
                <a:srgbClr val="B23436"/>
              </a:solidFill>
            </a:endParaRPr>
          </a:p>
        </p:txBody>
      </p:sp>
      <p:sp>
        <p:nvSpPr>
          <p:cNvPr id="43" name="TextBox 42">
            <a:extLst>
              <a:ext uri="{FF2B5EF4-FFF2-40B4-BE49-F238E27FC236}">
                <a16:creationId xmlns:a16="http://schemas.microsoft.com/office/drawing/2014/main" id="{BB339653-C2D8-3B69-FD88-CED614A1B8BD}"/>
              </a:ext>
            </a:extLst>
          </p:cNvPr>
          <p:cNvSpPr txBox="1"/>
          <p:nvPr/>
        </p:nvSpPr>
        <p:spPr>
          <a:xfrm>
            <a:off x="8912177" y="4345738"/>
            <a:ext cx="349299" cy="461665"/>
          </a:xfrm>
          <a:prstGeom prst="rect">
            <a:avLst/>
          </a:prstGeom>
        </p:spPr>
        <p:txBody>
          <a:bodyPr wrap="square" rtlCol="0">
            <a:spAutoFit/>
          </a:bodyPr>
          <a:lstStyle/>
          <a:p>
            <a:pPr algn="l"/>
            <a:r>
              <a:rPr lang="en-US" sz="2400" b="1" dirty="0">
                <a:solidFill>
                  <a:srgbClr val="2B2BD9"/>
                </a:solidFill>
              </a:rPr>
              <a:t>+</a:t>
            </a:r>
            <a:endParaRPr lang="en-BE" sz="2400" b="1" dirty="0">
              <a:solidFill>
                <a:srgbClr val="2B2BD9"/>
              </a:solidFill>
            </a:endParaRPr>
          </a:p>
        </p:txBody>
      </p:sp>
    </p:spTree>
    <p:extLst>
      <p:ext uri="{BB962C8B-B14F-4D97-AF65-F5344CB8AC3E}">
        <p14:creationId xmlns:p14="http://schemas.microsoft.com/office/powerpoint/2010/main" val="11463915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1A9A3-9407-32BA-20FC-6C5F7BF4D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3808"/>
            <a:ext cx="7030542" cy="4560122"/>
          </a:xfrm>
          <a:prstGeom prst="rect">
            <a:avLst/>
          </a:prstGeom>
        </p:spPr>
      </p:pic>
      <p:sp>
        <p:nvSpPr>
          <p:cNvPr id="9" name="Titel 1">
            <a:extLst>
              <a:ext uri="{FF2B5EF4-FFF2-40B4-BE49-F238E27FC236}">
                <a16:creationId xmlns:a16="http://schemas.microsoft.com/office/drawing/2014/main" id="{70AA4020-05CF-11B3-B677-9BC85D5B32F9}"/>
              </a:ext>
            </a:extLst>
          </p:cNvPr>
          <p:cNvSpPr>
            <a:spLocks noGrp="1"/>
          </p:cNvSpPr>
          <p:nvPr>
            <p:ph type="title"/>
          </p:nvPr>
        </p:nvSpPr>
        <p:spPr>
          <a:xfrm>
            <a:off x="629863" y="775410"/>
            <a:ext cx="10932269" cy="1325563"/>
          </a:xfrm>
        </p:spPr>
        <p:txBody>
          <a:bodyPr/>
          <a:lstStyle/>
          <a:p>
            <a:pPr marL="0" indent="0">
              <a:buNone/>
            </a:pPr>
            <a:r>
              <a:rPr lang="en-US" sz="2800" b="1" dirty="0" err="1"/>
              <a:t>Protein:DNA</a:t>
            </a:r>
            <a:r>
              <a:rPr lang="en-US" sz="2800" dirty="0"/>
              <a:t>/RNA</a:t>
            </a:r>
            <a:r>
              <a:rPr lang="en-US" sz="2800" b="1" dirty="0"/>
              <a:t> complexes</a:t>
            </a:r>
          </a:p>
        </p:txBody>
      </p:sp>
      <p:sp>
        <p:nvSpPr>
          <p:cNvPr id="12" name="Titel 1">
            <a:extLst>
              <a:ext uri="{FF2B5EF4-FFF2-40B4-BE49-F238E27FC236}">
                <a16:creationId xmlns:a16="http://schemas.microsoft.com/office/drawing/2014/main" id="{459C2404-74E7-7CA4-EA28-A044F9CC1834}"/>
              </a:ext>
            </a:extLst>
          </p:cNvPr>
          <p:cNvSpPr txBox="1">
            <a:spLocks/>
          </p:cNvSpPr>
          <p:nvPr/>
        </p:nvSpPr>
        <p:spPr>
          <a:xfrm>
            <a:off x="-403415" y="-21791"/>
            <a:ext cx="1299882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pPr algn="ctr"/>
            <a:r>
              <a:rPr lang="en-US" sz="3600" dirty="0" err="1"/>
              <a:t>AlphaFold</a:t>
            </a:r>
            <a:r>
              <a:rPr lang="en-US" sz="3600" dirty="0"/>
              <a:t> 3 takes structure predictions beyond proteins</a:t>
            </a:r>
          </a:p>
        </p:txBody>
      </p:sp>
      <p:pic>
        <p:nvPicPr>
          <p:cNvPr id="16" name="Picture 15">
            <a:extLst>
              <a:ext uri="{FF2B5EF4-FFF2-40B4-BE49-F238E27FC236}">
                <a16:creationId xmlns:a16="http://schemas.microsoft.com/office/drawing/2014/main" id="{6E2C86CB-2719-F1E7-2EE6-800E25E99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021" y="1534384"/>
            <a:ext cx="5526894" cy="3551418"/>
          </a:xfrm>
          <a:prstGeom prst="rect">
            <a:avLst/>
          </a:prstGeom>
        </p:spPr>
      </p:pic>
      <p:sp>
        <p:nvSpPr>
          <p:cNvPr id="17" name="Titel 1">
            <a:extLst>
              <a:ext uri="{FF2B5EF4-FFF2-40B4-BE49-F238E27FC236}">
                <a16:creationId xmlns:a16="http://schemas.microsoft.com/office/drawing/2014/main" id="{2BC281D7-B7EE-486D-E2E6-A0C2E3227C00}"/>
              </a:ext>
            </a:extLst>
          </p:cNvPr>
          <p:cNvSpPr txBox="1">
            <a:spLocks/>
          </p:cNvSpPr>
          <p:nvPr/>
        </p:nvSpPr>
        <p:spPr>
          <a:xfrm>
            <a:off x="7030542" y="718064"/>
            <a:ext cx="1093226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en-US" sz="2800" dirty="0" err="1"/>
              <a:t>Protein:ligand</a:t>
            </a:r>
            <a:r>
              <a:rPr lang="en-US" sz="2800" dirty="0"/>
              <a:t> complexes</a:t>
            </a:r>
          </a:p>
        </p:txBody>
      </p:sp>
      <p:sp>
        <p:nvSpPr>
          <p:cNvPr id="18" name="Rectangle 17">
            <a:extLst>
              <a:ext uri="{FF2B5EF4-FFF2-40B4-BE49-F238E27FC236}">
                <a16:creationId xmlns:a16="http://schemas.microsoft.com/office/drawing/2014/main" id="{346839E3-7178-891B-5975-4AABFBF67686}"/>
              </a:ext>
            </a:extLst>
          </p:cNvPr>
          <p:cNvSpPr/>
          <p:nvPr/>
        </p:nvSpPr>
        <p:spPr>
          <a:xfrm>
            <a:off x="6375021" y="1534384"/>
            <a:ext cx="474014" cy="4703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0" name="TextBox 19">
            <a:extLst>
              <a:ext uri="{FF2B5EF4-FFF2-40B4-BE49-F238E27FC236}">
                <a16:creationId xmlns:a16="http://schemas.microsoft.com/office/drawing/2014/main" id="{54104F0B-50AC-4382-1FC2-E32144A84ABE}"/>
              </a:ext>
            </a:extLst>
          </p:cNvPr>
          <p:cNvSpPr txBox="1"/>
          <p:nvPr/>
        </p:nvSpPr>
        <p:spPr>
          <a:xfrm>
            <a:off x="6702782" y="5378902"/>
            <a:ext cx="5526894" cy="523220"/>
          </a:xfrm>
          <a:prstGeom prst="rect">
            <a:avLst/>
          </a:prstGeom>
          <a:noFill/>
        </p:spPr>
        <p:txBody>
          <a:bodyPr wrap="square">
            <a:spAutoFit/>
          </a:bodyPr>
          <a:lstStyle/>
          <a:p>
            <a:r>
              <a:rPr lang="en-GB" sz="1400" dirty="0">
                <a:effectLst/>
                <a:latin typeface="HardingText"/>
              </a:rPr>
              <a:t>LGK974, a clinical-stage inhibitor, bound to PORCN in a complex with the WNT3A peptide (PDB 7URD; ligand </a:t>
            </a:r>
            <a:r>
              <a:rPr lang="en-GB" sz="1400" dirty="0" err="1">
                <a:effectLst/>
                <a:latin typeface="HardingText"/>
              </a:rPr>
              <a:t>r.m.s.d</a:t>
            </a:r>
            <a:r>
              <a:rPr lang="en-GB" sz="1400" dirty="0">
                <a:effectLst/>
                <a:latin typeface="HardingText"/>
              </a:rPr>
              <a:t>., 1.00 Å). </a:t>
            </a:r>
            <a:endParaRPr lang="en-GB" sz="1400" dirty="0"/>
          </a:p>
        </p:txBody>
      </p:sp>
      <p:sp>
        <p:nvSpPr>
          <p:cNvPr id="21" name="TextBox 20">
            <a:extLst>
              <a:ext uri="{FF2B5EF4-FFF2-40B4-BE49-F238E27FC236}">
                <a16:creationId xmlns:a16="http://schemas.microsoft.com/office/drawing/2014/main" id="{23D1BED3-C083-DE39-8C88-C1FF72159648}"/>
              </a:ext>
            </a:extLst>
          </p:cNvPr>
          <p:cNvSpPr txBox="1"/>
          <p:nvPr/>
        </p:nvSpPr>
        <p:spPr>
          <a:xfrm>
            <a:off x="6507238" y="5983150"/>
            <a:ext cx="5526894" cy="646331"/>
          </a:xfrm>
          <a:prstGeom prst="rect">
            <a:avLst/>
          </a:prstGeom>
        </p:spPr>
        <p:txBody>
          <a:bodyPr wrap="square" rtlCol="0">
            <a:spAutoFit/>
          </a:bodyPr>
          <a:lstStyle/>
          <a:p>
            <a:pPr algn="l"/>
            <a:r>
              <a:rPr lang="en-BE" b="1" dirty="0"/>
              <a:t>At the moment only about 20 common ligands (co-factors) can be selected via the AlphaFold 3 webserver</a:t>
            </a:r>
          </a:p>
        </p:txBody>
      </p:sp>
    </p:spTree>
    <p:extLst>
      <p:ext uri="{BB962C8B-B14F-4D97-AF65-F5344CB8AC3E}">
        <p14:creationId xmlns:p14="http://schemas.microsoft.com/office/powerpoint/2010/main" val="21736540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7EB91-A150-FE3F-4A80-1A1B92852CA3}"/>
              </a:ext>
            </a:extLst>
          </p:cNvPr>
          <p:cNvSpPr>
            <a:spLocks noGrp="1"/>
          </p:cNvSpPr>
          <p:nvPr>
            <p:ph type="title"/>
          </p:nvPr>
        </p:nvSpPr>
        <p:spPr/>
        <p:txBody>
          <a:bodyPr/>
          <a:lstStyle/>
          <a:p>
            <a:r>
              <a:rPr lang="en-BE" dirty="0"/>
              <a:t>AlphaPulldown example</a:t>
            </a:r>
          </a:p>
        </p:txBody>
      </p:sp>
      <p:pic>
        <p:nvPicPr>
          <p:cNvPr id="1026" name="Picture 2" descr="Receptors for c family cytokines and TSLP.Shown are the receptors for... |  Download Scientific Diagram">
            <a:extLst>
              <a:ext uri="{FF2B5EF4-FFF2-40B4-BE49-F238E27FC236}">
                <a16:creationId xmlns:a16="http://schemas.microsoft.com/office/drawing/2014/main" id="{F9B871C7-C848-C823-BE99-89484746B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882775"/>
            <a:ext cx="10795000" cy="4610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823481-81FA-5FD5-6D76-7D92D0904B1E}"/>
              </a:ext>
            </a:extLst>
          </p:cNvPr>
          <p:cNvSpPr txBox="1"/>
          <p:nvPr/>
        </p:nvSpPr>
        <p:spPr>
          <a:xfrm>
            <a:off x="1277256" y="1417400"/>
            <a:ext cx="7053943" cy="369332"/>
          </a:xfrm>
          <a:prstGeom prst="rect">
            <a:avLst/>
          </a:prstGeom>
        </p:spPr>
        <p:txBody>
          <a:bodyPr wrap="square" rtlCol="0">
            <a:spAutoFit/>
          </a:bodyPr>
          <a:lstStyle/>
          <a:p>
            <a:pPr marL="285750" indent="-285750" algn="l">
              <a:buFont typeface="Arial" panose="020B0604020202020204" pitchFamily="34" charset="0"/>
              <a:buChar char="•"/>
            </a:pPr>
            <a:r>
              <a:rPr lang="en-BE" dirty="0"/>
              <a:t>Exploring degeneracy of cytokine binding in the IL-2 receptor family</a:t>
            </a:r>
          </a:p>
        </p:txBody>
      </p:sp>
    </p:spTree>
    <p:extLst>
      <p:ext uri="{BB962C8B-B14F-4D97-AF65-F5344CB8AC3E}">
        <p14:creationId xmlns:p14="http://schemas.microsoft.com/office/powerpoint/2010/main" val="29382359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AF2788-0DE7-6CA9-1A3C-E7D6966F1E2A}"/>
              </a:ext>
            </a:extLst>
          </p:cNvPr>
          <p:cNvSpPr txBox="1"/>
          <p:nvPr/>
        </p:nvSpPr>
        <p:spPr>
          <a:xfrm>
            <a:off x="2188564" y="297889"/>
            <a:ext cx="10148218" cy="338554"/>
          </a:xfrm>
          <a:prstGeom prst="rect">
            <a:avLst/>
          </a:prstGeom>
          <a:noFill/>
        </p:spPr>
        <p:txBody>
          <a:bodyPr wrap="square">
            <a:spAutoFit/>
          </a:bodyPr>
          <a:lstStyle/>
          <a:p>
            <a:r>
              <a:rPr lang="en-BE" sz="800" dirty="0"/>
              <a:t>&gt;TSLP</a:t>
            </a:r>
          </a:p>
          <a:p>
            <a:r>
              <a:rPr lang="en-BE" sz="800" dirty="0"/>
              <a:t>YDFTNCDFEKIKAAYLSTISKDLITYMSGTKSTEFNNTVSCSNRPHCLTEIQSLTFNPTAGCASLAKEMFAMKTKAALAIWCPGYSETQINATQAMKKRRKRKVTTNKCLEQVSQLQGLWRRFNRPLLKQQ</a:t>
            </a:r>
          </a:p>
        </p:txBody>
      </p:sp>
      <p:sp>
        <p:nvSpPr>
          <p:cNvPr id="7" name="TextBox 6">
            <a:extLst>
              <a:ext uri="{FF2B5EF4-FFF2-40B4-BE49-F238E27FC236}">
                <a16:creationId xmlns:a16="http://schemas.microsoft.com/office/drawing/2014/main" id="{8C134219-8211-5608-DC11-C0A38356433F}"/>
              </a:ext>
            </a:extLst>
          </p:cNvPr>
          <p:cNvSpPr txBox="1"/>
          <p:nvPr/>
        </p:nvSpPr>
        <p:spPr>
          <a:xfrm>
            <a:off x="2188564" y="1348800"/>
            <a:ext cx="9863528" cy="5509200"/>
          </a:xfrm>
          <a:prstGeom prst="rect">
            <a:avLst/>
          </a:prstGeom>
          <a:noFill/>
        </p:spPr>
        <p:txBody>
          <a:bodyPr wrap="square">
            <a:spAutoFit/>
          </a:bodyPr>
          <a:lstStyle/>
          <a:p>
            <a:r>
              <a:rPr lang="en-BE" sz="800" dirty="0"/>
              <a:t>&gt;hTSLPR_sp|Q9HC73|23-231</a:t>
            </a:r>
          </a:p>
          <a:p>
            <a:r>
              <a:rPr lang="en-BE" sz="800" dirty="0"/>
              <a:t>QGGAAEGVQIQIIYFNLETVQVTWNASKYSRTNLTFHYRFNGDEAYDQCTNYLLQEGHTSGCLLDAEQRDDILYFSIRNGTHPVFTASRWMVYYLKPSSPKHVRFSWHQDAVTVTCSDLSYGDLLYEVQYRSPFDTEWQSKQENTCNVTIEGLDAEKCYSFWVRVKAMEDVYGPDTYPSDWSEVTCWQRGEIRDACAETPTPPKPKLSK</a:t>
            </a:r>
          </a:p>
          <a:p>
            <a:endParaRPr lang="en-BE" sz="800" dirty="0"/>
          </a:p>
          <a:p>
            <a:r>
              <a:rPr lang="en-BE" sz="800" dirty="0"/>
              <a:t>&gt;hIL7RA_sp|P16871|21-239</a:t>
            </a:r>
          </a:p>
          <a:p>
            <a:r>
              <a:rPr lang="en-BE" sz="800" dirty="0"/>
              <a:t>ESGYAQNGDLEDAELDDYSFSCYSQLEVNGSQHSLTCAFEDPDVNITNLEFEICGALVEVKCLNFRKLQEIYFIETKKFLLIGKSNICVKVGEKSLTCKKIDLTTIVKPEAPFDLSVVYREGANDFVVTFNTSHLQKKYVKVLMHDVAYRQEKDENKWTHVNLSSTKLTLLQRKLQPAAMYEIKVRSIPDHYFKGFWSEWSPSYYFRTPEINNSSGEMD</a:t>
            </a:r>
          </a:p>
          <a:p>
            <a:endParaRPr lang="en-BE" sz="800" dirty="0"/>
          </a:p>
          <a:p>
            <a:r>
              <a:rPr lang="en-BE" sz="800" dirty="0"/>
              <a:t>&gt;hIL2RA_sp|P01589|22-240</a:t>
            </a:r>
          </a:p>
          <a:p>
            <a:r>
              <a:rPr lang="en-BE" sz="800" dirty="0"/>
              <a:t>ELCDDDPPEIPHATFKAMAYKEGTMLNCECKRGFRRIKSGSLYMLCTGNSSHSSWDNQCQCTSSATRNTTKQVTPQPEEQKERKTTEMQSPMQPVDQASLPGHCREPPPWENEATERIYHFVVGQMVYYQCVQGYRALHRGPAESVCKMTHGKTRWTQPQLICTGEMETSQFPGEEKPQASPEGRPESETSCLVTTTDFQIQTEMAATMETSIFTTEYQ</a:t>
            </a:r>
          </a:p>
          <a:p>
            <a:endParaRPr lang="en-BE" sz="800" dirty="0"/>
          </a:p>
          <a:p>
            <a:r>
              <a:rPr lang="en-BE" sz="800" dirty="0"/>
              <a:t>&gt;hIL2RB_sp|P14784|27-240</a:t>
            </a:r>
          </a:p>
          <a:p>
            <a:r>
              <a:rPr lang="en-BE" sz="800" dirty="0"/>
              <a:t>AVNGTSQFTCFYNSRANISCVWSQDGALQDTSCQVHAWPDRRRWNQTCELLPVSQASWACNLILGAPDSQKLTTVDIVTLRVLCREGVRWRVMAIQDFKPFENLRLMAPISLQVVHVETHRCNISWEISQASHYFERHLEFEARTLSPGHTWEEAPLLTLKQKQEWICLETLTPDTQYEFQVRVKPLQGEFTTWSPWSQPLAFRTKPAALGKDT</a:t>
            </a:r>
          </a:p>
          <a:p>
            <a:endParaRPr lang="en-BE" sz="800" dirty="0"/>
          </a:p>
          <a:p>
            <a:r>
              <a:rPr lang="en-BE" sz="800" dirty="0"/>
              <a:t>&gt;hIL2RG_sp|P31785|23-262</a:t>
            </a:r>
          </a:p>
          <a:p>
            <a:r>
              <a:rPr lang="en-BE" sz="800" dirty="0"/>
              <a:t>LNTTILTPNGNEDTTADFFLTTMPTDSLSVSTLPLPEVQCFVFNVEYMNCTWNSSSEPQPTNLTLHYWYKNSDNDKVQKCSHYLFSEEITSGCQLQKKEIHLYQTFVVQLQDPREPRRQATQMLKLQNLVIPWAPENLTLHKLSESQLELNWNNRFLNHCLEHLVQYRTDWDHSWTEQSVDYRHKFSLPSVDGQKRYTFRVRSRFNPLCGSAQHWSEWSHPIHWGSNTSKENPFLFALEA</a:t>
            </a:r>
          </a:p>
          <a:p>
            <a:endParaRPr lang="en-BE" sz="800" dirty="0"/>
          </a:p>
          <a:p>
            <a:r>
              <a:rPr lang="en-BE" sz="800" dirty="0"/>
              <a:t>&gt;hIL9R_sp|Q01113|41-270</a:t>
            </a:r>
          </a:p>
          <a:p>
            <a:r>
              <a:rPr lang="en-BE" sz="800" dirty="0"/>
              <a:t>SVTGEGQGPRSRTFTCLTNNILRIDCHWSAPELGQGSSPWLLFTSNQAPGGTHKCILRGSECTVVLPPEAVLVPSDNFTITFHHCMSGREQVSLVDPEYLPRRHVKLDPPSDLQSNISSGHCILTWSISPALEPMTTLLSYELAFKKQEEAWEQAQHRDHIVGVTWLILEAFELDPGFIHEARLRVQMATLEDDVVEEERYTGQWSEWSQPVCFQAPQRQGPLIPPWGWP</a:t>
            </a:r>
          </a:p>
          <a:p>
            <a:endParaRPr lang="en-BE" sz="800" dirty="0"/>
          </a:p>
          <a:p>
            <a:r>
              <a:rPr lang="en-BE" sz="800" dirty="0"/>
              <a:t>&gt;hIL15RA_sp|Q13261|31-205</a:t>
            </a:r>
          </a:p>
          <a:p>
            <a:r>
              <a:rPr lang="en-BE" sz="800" dirty="0"/>
              <a:t>ITCPPPMSVEHADIWVKSYSLYSRERYICNSGFKRKAGTSSLTECVLNKATNVAHWTTPSLKCIRDPALVHQRPAPPSTVTTAGVTPQPESLSPSGKEPAASSPSSNNTAATTAAIVPGSQLMPSKSPSTGTTEISSHESSHGTPSQTTAKNWELTASASHQPPGVYPQGHSDTT</a:t>
            </a:r>
          </a:p>
          <a:p>
            <a:endParaRPr lang="en-BE" sz="800" dirty="0"/>
          </a:p>
          <a:p>
            <a:r>
              <a:rPr lang="en-BE" sz="800" dirty="0"/>
              <a:t>&gt;hIL21R_sp|Q9HBE5|20-232</a:t>
            </a:r>
          </a:p>
          <a:p>
            <a:r>
              <a:rPr lang="en-BE" sz="800" dirty="0"/>
              <a:t>CPDLVCYTDYLQTVICILEMWNLHPSTLTLTWQDQYEELKDEATSCSLHRSAHNATHATYTCHMDVFHFMADDIFSVNITDQSGNYSQECGSFLLAESIKPAPPFNVTVTFSGQYNISWRSDYEDPAFYMLKGKLQYELQYRNRGDPWAVSPRRKLISVDSRSVSLLPLEFRKDSSYELQVRAGPMPGSSYQGTWSEWSDPVIFQTQSEELKE</a:t>
            </a:r>
          </a:p>
          <a:p>
            <a:endParaRPr lang="en-BE" sz="800" dirty="0"/>
          </a:p>
          <a:p>
            <a:r>
              <a:rPr lang="en-BE" sz="800" dirty="0"/>
              <a:t>&gt;hIL4RA_sp|P24394|26-232</a:t>
            </a:r>
          </a:p>
          <a:p>
            <a:r>
              <a:rPr lang="en-BE" sz="800" dirty="0"/>
              <a:t>MKVLQEPTCVSDYMSISTCEWKMNGPTNCSTELRLLYQLVFLLSEAHTCIPENNGGAGCVCHLLMDDVVSADNYTLDLWAGQQLLWKGSFKPSEHVKPRAPGNLTVHTNVSDTLLLTWSNPYPPDNYLYNHLTYAVNIWSENDPADFRIYNVTYLEPSLRIAASTLKSGISYRARVRAWAQCYNTTWSEWSPSTKWHNSYREPFEQH</a:t>
            </a:r>
          </a:p>
          <a:p>
            <a:endParaRPr lang="en-BE" sz="800" dirty="0"/>
          </a:p>
          <a:p>
            <a:r>
              <a:rPr lang="en-BE" sz="800" dirty="0"/>
              <a:t>&gt;hIL13R1_sp|P78552|22-343</a:t>
            </a:r>
          </a:p>
          <a:p>
            <a:r>
              <a:rPr lang="en-BE" sz="800" dirty="0"/>
              <a:t>GGGGAAPTETQPPVTNLSVSVENLCTVIWTWNPPEGASSNCSLWYFSHFGDKQDKKIAPETRRSIEVPLNERICLQVGSQCSTNESEKPSILVEKCISPPEGDPESAVTELQCIWHNLSYMKCSWLPGRNTSPDTNYTLYYWHRSLEKIHQCENIFREGQYFGCSFDLTKVKDSSFEQHSVQIMVKDNAGKIKPSFNIVPLTSRVKPDPPHIKNLSFHNDDLYVQWENPQNFISRCLFYEVEVNNSQTETHNVFYVQEAKCENPEFERNVENTSCFMVPGVLPDTLNTVRIRVKTNKLCYEDDKLWSNWSQEMSIGKKRNST</a:t>
            </a:r>
          </a:p>
          <a:p>
            <a:endParaRPr lang="en-BE" sz="800" dirty="0"/>
          </a:p>
          <a:p>
            <a:r>
              <a:rPr lang="en-BE" sz="800" dirty="0"/>
              <a:t>&gt;hIL13R2_sp|Q14627|27-343</a:t>
            </a:r>
          </a:p>
          <a:p>
            <a:r>
              <a:rPr lang="en-BE" sz="800" dirty="0"/>
              <a:t>DTEIKVNPPQDFEIVDPGYLGYLYLQWQPPLSLDHFKECTVEYELKYRNIGSETWKTIITKNLHYKDGFDLNKGIEAKIHTLLPWQCTNGSEVQSSWAETTYWISPQGIPETKVQDMDCVYYNWQYLLCSWKPGIGVLLDTNYNLFYWYEGLDHALQCVDYIKADGQNIGCRFPYLEASDYKDFYICVNGSSENKPIRSSYFTFQLQNIVKPLPPVYLTFTRESSCEIKLKWSIPLGPIPARCFDYEIEIREDDTTLVTATVENETYTLKTTNETRQLCFVVRSKVNIYCSDDGIWSEWSDKQCWEGEDLSKKTLLR</a:t>
            </a:r>
          </a:p>
        </p:txBody>
      </p:sp>
      <p:sp>
        <p:nvSpPr>
          <p:cNvPr id="8" name="Left Brace 7">
            <a:extLst>
              <a:ext uri="{FF2B5EF4-FFF2-40B4-BE49-F238E27FC236}">
                <a16:creationId xmlns:a16="http://schemas.microsoft.com/office/drawing/2014/main" id="{9B97BBCF-6BAE-8CA7-B535-93E29E5479E2}"/>
              </a:ext>
            </a:extLst>
          </p:cNvPr>
          <p:cNvSpPr/>
          <p:nvPr/>
        </p:nvSpPr>
        <p:spPr>
          <a:xfrm>
            <a:off x="2038662" y="211853"/>
            <a:ext cx="149902" cy="721124"/>
          </a:xfrm>
          <a:prstGeom prst="leftBrace">
            <a:avLst/>
          </a:prstGeom>
          <a:ln w="28575">
            <a:solidFill>
              <a:srgbClr val="2B2B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9" name="Left Brace 8">
            <a:extLst>
              <a:ext uri="{FF2B5EF4-FFF2-40B4-BE49-F238E27FC236}">
                <a16:creationId xmlns:a16="http://schemas.microsoft.com/office/drawing/2014/main" id="{313D44A0-0002-FECF-677A-81B7B9533174}"/>
              </a:ext>
            </a:extLst>
          </p:cNvPr>
          <p:cNvSpPr/>
          <p:nvPr/>
        </p:nvSpPr>
        <p:spPr>
          <a:xfrm>
            <a:off x="2023672" y="1438739"/>
            <a:ext cx="164892" cy="5297347"/>
          </a:xfrm>
          <a:prstGeom prst="leftBrace">
            <a:avLst/>
          </a:prstGeom>
          <a:ln w="28575">
            <a:solidFill>
              <a:srgbClr val="2B2B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0" name="TextBox 9">
            <a:extLst>
              <a:ext uri="{FF2B5EF4-FFF2-40B4-BE49-F238E27FC236}">
                <a16:creationId xmlns:a16="http://schemas.microsoft.com/office/drawing/2014/main" id="{C4278E4A-7FCA-52D7-F3EE-7C5BD38CB02B}"/>
              </a:ext>
            </a:extLst>
          </p:cNvPr>
          <p:cNvSpPr txBox="1"/>
          <p:nvPr/>
        </p:nvSpPr>
        <p:spPr>
          <a:xfrm>
            <a:off x="689547" y="388746"/>
            <a:ext cx="3762532" cy="369332"/>
          </a:xfrm>
          <a:prstGeom prst="rect">
            <a:avLst/>
          </a:prstGeom>
        </p:spPr>
        <p:txBody>
          <a:bodyPr wrap="square" rtlCol="0">
            <a:spAutoFit/>
          </a:bodyPr>
          <a:lstStyle/>
          <a:p>
            <a:pPr algn="l"/>
            <a:r>
              <a:rPr lang="en-BE" dirty="0">
                <a:solidFill>
                  <a:srgbClr val="2B2BD9"/>
                </a:solidFill>
              </a:rPr>
              <a:t>FASTA 1</a:t>
            </a:r>
          </a:p>
        </p:txBody>
      </p:sp>
      <p:sp>
        <p:nvSpPr>
          <p:cNvPr id="11" name="TextBox 10">
            <a:extLst>
              <a:ext uri="{FF2B5EF4-FFF2-40B4-BE49-F238E27FC236}">
                <a16:creationId xmlns:a16="http://schemas.microsoft.com/office/drawing/2014/main" id="{EB0C2438-52EB-40EC-5922-E80B893A34AC}"/>
              </a:ext>
            </a:extLst>
          </p:cNvPr>
          <p:cNvSpPr txBox="1"/>
          <p:nvPr/>
        </p:nvSpPr>
        <p:spPr>
          <a:xfrm>
            <a:off x="584616" y="3718080"/>
            <a:ext cx="3762532" cy="369332"/>
          </a:xfrm>
          <a:prstGeom prst="rect">
            <a:avLst/>
          </a:prstGeom>
        </p:spPr>
        <p:txBody>
          <a:bodyPr wrap="square" rtlCol="0">
            <a:spAutoFit/>
          </a:bodyPr>
          <a:lstStyle/>
          <a:p>
            <a:pPr algn="l"/>
            <a:r>
              <a:rPr lang="en-BE" dirty="0">
                <a:solidFill>
                  <a:srgbClr val="2B2BD9"/>
                </a:solidFill>
              </a:rPr>
              <a:t>FASTA 2</a:t>
            </a:r>
          </a:p>
        </p:txBody>
      </p:sp>
      <p:sp>
        <p:nvSpPr>
          <p:cNvPr id="12" name="TextBox 11">
            <a:extLst>
              <a:ext uri="{FF2B5EF4-FFF2-40B4-BE49-F238E27FC236}">
                <a16:creationId xmlns:a16="http://schemas.microsoft.com/office/drawing/2014/main" id="{705EF68C-9533-CF2E-0DA4-2D633476FA6A}"/>
              </a:ext>
            </a:extLst>
          </p:cNvPr>
          <p:cNvSpPr txBox="1"/>
          <p:nvPr/>
        </p:nvSpPr>
        <p:spPr>
          <a:xfrm>
            <a:off x="179882" y="631420"/>
            <a:ext cx="3867462" cy="307777"/>
          </a:xfrm>
          <a:prstGeom prst="rect">
            <a:avLst/>
          </a:prstGeom>
        </p:spPr>
        <p:txBody>
          <a:bodyPr wrap="square" rtlCol="0">
            <a:spAutoFit/>
          </a:bodyPr>
          <a:lstStyle/>
          <a:p>
            <a:pPr algn="l"/>
            <a:r>
              <a:rPr lang="en-BE" sz="1400" dirty="0"/>
              <a:t> Cytokine sequence(s)</a:t>
            </a:r>
          </a:p>
        </p:txBody>
      </p:sp>
      <p:sp>
        <p:nvSpPr>
          <p:cNvPr id="13" name="TextBox 12">
            <a:extLst>
              <a:ext uri="{FF2B5EF4-FFF2-40B4-BE49-F238E27FC236}">
                <a16:creationId xmlns:a16="http://schemas.microsoft.com/office/drawing/2014/main" id="{2AD8B67B-95DE-5DE5-F3C4-87D56722C73C}"/>
              </a:ext>
            </a:extLst>
          </p:cNvPr>
          <p:cNvSpPr txBox="1"/>
          <p:nvPr/>
        </p:nvSpPr>
        <p:spPr>
          <a:xfrm>
            <a:off x="-794478" y="4063734"/>
            <a:ext cx="3867462" cy="523220"/>
          </a:xfrm>
          <a:prstGeom prst="rect">
            <a:avLst/>
          </a:prstGeom>
        </p:spPr>
        <p:txBody>
          <a:bodyPr wrap="square" rtlCol="0">
            <a:spAutoFit/>
          </a:bodyPr>
          <a:lstStyle/>
          <a:p>
            <a:pPr algn="ctr"/>
            <a:r>
              <a:rPr lang="en-BE" sz="1400" dirty="0"/>
              <a:t> IL-2 family receptor </a:t>
            </a:r>
          </a:p>
          <a:p>
            <a:pPr algn="ctr"/>
            <a:r>
              <a:rPr lang="en-GB" sz="1400" dirty="0"/>
              <a:t>e</a:t>
            </a:r>
            <a:r>
              <a:rPr lang="en-BE" sz="1400" dirty="0"/>
              <a:t>ctodomain sequences</a:t>
            </a:r>
          </a:p>
        </p:txBody>
      </p:sp>
      <p:sp>
        <p:nvSpPr>
          <p:cNvPr id="14" name="TextBox 13">
            <a:extLst>
              <a:ext uri="{FF2B5EF4-FFF2-40B4-BE49-F238E27FC236}">
                <a16:creationId xmlns:a16="http://schemas.microsoft.com/office/drawing/2014/main" id="{5B111B59-04A0-3338-797E-747715D6A56C}"/>
              </a:ext>
            </a:extLst>
          </p:cNvPr>
          <p:cNvSpPr txBox="1"/>
          <p:nvPr/>
        </p:nvSpPr>
        <p:spPr>
          <a:xfrm>
            <a:off x="2188564" y="611586"/>
            <a:ext cx="8949128" cy="369332"/>
          </a:xfrm>
          <a:prstGeom prst="rect">
            <a:avLst/>
          </a:prstGeom>
        </p:spPr>
        <p:txBody>
          <a:bodyPr wrap="square" rtlCol="0">
            <a:spAutoFit/>
          </a:bodyPr>
          <a:lstStyle/>
          <a:p>
            <a:pPr algn="l"/>
            <a:r>
              <a:rPr lang="en-BE" dirty="0">
                <a:solidFill>
                  <a:srgbClr val="C00000"/>
                </a:solidFill>
                <a:latin typeface="Corbel" panose="020B0503020204020204" pitchFamily="34" charset="0"/>
              </a:rPr>
              <a:t>(more than 1 sequence is allowed, </a:t>
            </a:r>
            <a:r>
              <a:rPr lang="en-GB" b="0" i="0" u="none" strike="noStrike" dirty="0">
                <a:solidFill>
                  <a:srgbClr val="C00000"/>
                </a:solidFill>
                <a:effectLst/>
                <a:latin typeface="Corbel" panose="020B0503020204020204" pitchFamily="34" charset="0"/>
              </a:rPr>
              <a:t>all-to-all mode will be run</a:t>
            </a:r>
            <a:r>
              <a:rPr lang="en-BE" dirty="0">
                <a:solidFill>
                  <a:srgbClr val="C00000"/>
                </a:solidFill>
                <a:latin typeface="Corbel" panose="020B0503020204020204" pitchFamily="34" charset="0"/>
              </a:rPr>
              <a:t> )</a:t>
            </a:r>
          </a:p>
        </p:txBody>
      </p:sp>
      <p:sp>
        <p:nvSpPr>
          <p:cNvPr id="16" name="TextBox 15">
            <a:extLst>
              <a:ext uri="{FF2B5EF4-FFF2-40B4-BE49-F238E27FC236}">
                <a16:creationId xmlns:a16="http://schemas.microsoft.com/office/drawing/2014/main" id="{B2DEF4FB-05CA-61B8-BFAA-D425F62FBF05}"/>
              </a:ext>
            </a:extLst>
          </p:cNvPr>
          <p:cNvSpPr txBox="1"/>
          <p:nvPr/>
        </p:nvSpPr>
        <p:spPr>
          <a:xfrm>
            <a:off x="584616" y="853960"/>
            <a:ext cx="6570616" cy="307777"/>
          </a:xfrm>
          <a:prstGeom prst="rect">
            <a:avLst/>
          </a:prstGeom>
          <a:noFill/>
        </p:spPr>
        <p:txBody>
          <a:bodyPr wrap="square">
            <a:spAutoFit/>
          </a:bodyPr>
          <a:lstStyle/>
          <a:p>
            <a:r>
              <a:rPr lang="en-GB" sz="1400" b="0" i="0" strike="noStrike" dirty="0" err="1">
                <a:effectLst/>
                <a:latin typeface="Open Sans" panose="020B0606030504020204" pitchFamily="34" charset="0"/>
              </a:rPr>
              <a:t>TSLP.fasta</a:t>
            </a:r>
            <a:endParaRPr lang="en-BE" sz="1400" dirty="0"/>
          </a:p>
        </p:txBody>
      </p:sp>
      <p:sp>
        <p:nvSpPr>
          <p:cNvPr id="19" name="TextBox 18">
            <a:extLst>
              <a:ext uri="{FF2B5EF4-FFF2-40B4-BE49-F238E27FC236}">
                <a16:creationId xmlns:a16="http://schemas.microsoft.com/office/drawing/2014/main" id="{6559F115-BE5F-A90D-48A1-B1F5935AC627}"/>
              </a:ext>
            </a:extLst>
          </p:cNvPr>
          <p:cNvSpPr txBox="1"/>
          <p:nvPr/>
        </p:nvSpPr>
        <p:spPr>
          <a:xfrm>
            <a:off x="179882" y="4513187"/>
            <a:ext cx="6570616" cy="307777"/>
          </a:xfrm>
          <a:prstGeom prst="rect">
            <a:avLst/>
          </a:prstGeom>
          <a:noFill/>
        </p:spPr>
        <p:txBody>
          <a:bodyPr wrap="square">
            <a:spAutoFit/>
          </a:bodyPr>
          <a:lstStyle/>
          <a:p>
            <a:r>
              <a:rPr lang="en-GB" sz="1400" b="0" i="0" strike="noStrike" dirty="0">
                <a:effectLst/>
                <a:latin typeface="Open Sans" panose="020B0606030504020204" pitchFamily="34" charset="0"/>
              </a:rPr>
              <a:t>IL2R_receptors.fasta</a:t>
            </a:r>
            <a:endParaRPr lang="en-BE" sz="1400" dirty="0"/>
          </a:p>
        </p:txBody>
      </p:sp>
    </p:spTree>
    <p:extLst>
      <p:ext uri="{BB962C8B-B14F-4D97-AF65-F5344CB8AC3E}">
        <p14:creationId xmlns:p14="http://schemas.microsoft.com/office/powerpoint/2010/main" val="1145196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485BF6-F749-2EE1-712E-3FDC28153A2E}"/>
              </a:ext>
            </a:extLst>
          </p:cNvPr>
          <p:cNvSpPr>
            <a:spLocks noGrp="1"/>
          </p:cNvSpPr>
          <p:nvPr>
            <p:ph type="title"/>
          </p:nvPr>
        </p:nvSpPr>
        <p:spPr>
          <a:xfrm>
            <a:off x="838200" y="168449"/>
            <a:ext cx="10515600" cy="1325563"/>
          </a:xfrm>
        </p:spPr>
        <p:txBody>
          <a:bodyPr/>
          <a:lstStyle/>
          <a:p>
            <a:r>
              <a:rPr lang="en-BE" dirty="0"/>
              <a:t>AlphaPulldown example output</a:t>
            </a:r>
          </a:p>
        </p:txBody>
      </p:sp>
      <p:pic>
        <p:nvPicPr>
          <p:cNvPr id="9" name="Picture 8">
            <a:extLst>
              <a:ext uri="{FF2B5EF4-FFF2-40B4-BE49-F238E27FC236}">
                <a16:creationId xmlns:a16="http://schemas.microsoft.com/office/drawing/2014/main" id="{4380783C-EA18-DE2A-70E5-EEB3BB770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99" y="3329841"/>
            <a:ext cx="5965149" cy="3479263"/>
          </a:xfrm>
          <a:prstGeom prst="rect">
            <a:avLst/>
          </a:prstGeom>
        </p:spPr>
      </p:pic>
      <p:sp>
        <p:nvSpPr>
          <p:cNvPr id="10" name="TextBox 9">
            <a:extLst>
              <a:ext uri="{FF2B5EF4-FFF2-40B4-BE49-F238E27FC236}">
                <a16:creationId xmlns:a16="http://schemas.microsoft.com/office/drawing/2014/main" id="{8ABC3EBC-B4EE-A519-EF65-679460967D92}"/>
              </a:ext>
            </a:extLst>
          </p:cNvPr>
          <p:cNvSpPr txBox="1"/>
          <p:nvPr/>
        </p:nvSpPr>
        <p:spPr>
          <a:xfrm>
            <a:off x="1574510" y="3557618"/>
            <a:ext cx="758159" cy="369332"/>
          </a:xfrm>
          <a:prstGeom prst="rect">
            <a:avLst/>
          </a:prstGeom>
        </p:spPr>
        <p:txBody>
          <a:bodyPr wrap="square" rtlCol="0">
            <a:spAutoFit/>
          </a:bodyPr>
          <a:lstStyle/>
          <a:p>
            <a:pPr algn="l"/>
            <a:r>
              <a:rPr lang="en-BE" dirty="0"/>
              <a:t>TSLP</a:t>
            </a:r>
          </a:p>
        </p:txBody>
      </p:sp>
      <p:sp>
        <p:nvSpPr>
          <p:cNvPr id="11" name="TextBox 10">
            <a:extLst>
              <a:ext uri="{FF2B5EF4-FFF2-40B4-BE49-F238E27FC236}">
                <a16:creationId xmlns:a16="http://schemas.microsoft.com/office/drawing/2014/main" id="{17FD84E8-29DA-21A4-99E0-A9EFE59FBCEC}"/>
              </a:ext>
            </a:extLst>
          </p:cNvPr>
          <p:cNvSpPr txBox="1"/>
          <p:nvPr/>
        </p:nvSpPr>
        <p:spPr>
          <a:xfrm>
            <a:off x="1195545" y="5091028"/>
            <a:ext cx="1027755" cy="369332"/>
          </a:xfrm>
          <a:prstGeom prst="rect">
            <a:avLst/>
          </a:prstGeom>
        </p:spPr>
        <p:txBody>
          <a:bodyPr wrap="square" rtlCol="0">
            <a:spAutoFit/>
          </a:bodyPr>
          <a:lstStyle/>
          <a:p>
            <a:pPr algn="l"/>
            <a:r>
              <a:rPr lang="en-BE" dirty="0"/>
              <a:t>IL-7Ra</a:t>
            </a:r>
          </a:p>
        </p:txBody>
      </p:sp>
      <p:sp>
        <p:nvSpPr>
          <p:cNvPr id="12" name="TextBox 11">
            <a:extLst>
              <a:ext uri="{FF2B5EF4-FFF2-40B4-BE49-F238E27FC236}">
                <a16:creationId xmlns:a16="http://schemas.microsoft.com/office/drawing/2014/main" id="{2A39FFCF-73CA-A942-333D-AB5867446332}"/>
              </a:ext>
            </a:extLst>
          </p:cNvPr>
          <p:cNvSpPr txBox="1"/>
          <p:nvPr/>
        </p:nvSpPr>
        <p:spPr>
          <a:xfrm>
            <a:off x="3192423" y="5531319"/>
            <a:ext cx="1174715" cy="369332"/>
          </a:xfrm>
          <a:prstGeom prst="rect">
            <a:avLst/>
          </a:prstGeom>
        </p:spPr>
        <p:txBody>
          <a:bodyPr wrap="square" rtlCol="0">
            <a:spAutoFit/>
          </a:bodyPr>
          <a:lstStyle/>
          <a:p>
            <a:pPr algn="l"/>
            <a:r>
              <a:rPr lang="en-BE" dirty="0"/>
              <a:t>TSLPR</a:t>
            </a:r>
          </a:p>
        </p:txBody>
      </p:sp>
      <p:sp>
        <p:nvSpPr>
          <p:cNvPr id="13" name="TextBox 12">
            <a:extLst>
              <a:ext uri="{FF2B5EF4-FFF2-40B4-BE49-F238E27FC236}">
                <a16:creationId xmlns:a16="http://schemas.microsoft.com/office/drawing/2014/main" id="{37C5BE0F-09CC-9271-ED28-B743259ED4A2}"/>
              </a:ext>
            </a:extLst>
          </p:cNvPr>
          <p:cNvSpPr txBox="1"/>
          <p:nvPr/>
        </p:nvSpPr>
        <p:spPr>
          <a:xfrm>
            <a:off x="4367138" y="3429000"/>
            <a:ext cx="7916706" cy="1754326"/>
          </a:xfrm>
          <a:prstGeom prst="rect">
            <a:avLst/>
          </a:prstGeom>
        </p:spPr>
        <p:txBody>
          <a:bodyPr wrap="square" rtlCol="0">
            <a:spAutoFit/>
          </a:bodyPr>
          <a:lstStyle/>
          <a:p>
            <a:pPr marL="285750" indent="-285750" algn="l">
              <a:buFont typeface="Arial" panose="020B0604020202020204" pitchFamily="34" charset="0"/>
              <a:buChar char="•"/>
            </a:pPr>
            <a:r>
              <a:rPr lang="en-BE" dirty="0"/>
              <a:t>Known receptors, TSLPR and IL7R are the top-ranked results:</a:t>
            </a:r>
          </a:p>
          <a:p>
            <a:pPr marL="742950" lvl="1" indent="-285750">
              <a:buFont typeface="Arial" panose="020B0604020202020204" pitchFamily="34" charset="0"/>
              <a:buChar char="•"/>
            </a:pPr>
            <a:r>
              <a:rPr lang="en-GB" dirty="0"/>
              <a:t>H</a:t>
            </a:r>
            <a:r>
              <a:rPr lang="en-BE" dirty="0"/>
              <a:t>ighest </a:t>
            </a:r>
            <a:r>
              <a:rPr lang="en-BE" b="1" dirty="0">
                <a:solidFill>
                  <a:srgbClr val="002060"/>
                </a:solidFill>
              </a:rPr>
              <a:t>iPTM+PTM </a:t>
            </a:r>
            <a:r>
              <a:rPr lang="en-BE" dirty="0"/>
              <a:t>and </a:t>
            </a:r>
            <a:r>
              <a:rPr lang="en-BE" b="1" dirty="0">
                <a:solidFill>
                  <a:srgbClr val="002060"/>
                </a:solidFill>
              </a:rPr>
              <a:t>iPTM</a:t>
            </a:r>
          </a:p>
          <a:p>
            <a:pPr marL="742950" lvl="1" indent="-285750">
              <a:buFont typeface="Arial" panose="020B0604020202020204" pitchFamily="34" charset="0"/>
              <a:buChar char="•"/>
            </a:pPr>
            <a:r>
              <a:rPr lang="en-GB" dirty="0"/>
              <a:t>L</a:t>
            </a:r>
            <a:r>
              <a:rPr lang="en-BE" dirty="0"/>
              <a:t>owest </a:t>
            </a:r>
            <a:r>
              <a:rPr lang="en-BE" b="1" dirty="0">
                <a:solidFill>
                  <a:srgbClr val="002060"/>
                </a:solidFill>
              </a:rPr>
              <a:t>average interface PAE </a:t>
            </a:r>
            <a:r>
              <a:rPr lang="en-BE" dirty="0"/>
              <a:t>and highest </a:t>
            </a:r>
            <a:r>
              <a:rPr lang="en-BE" b="1" dirty="0">
                <a:solidFill>
                  <a:srgbClr val="002060"/>
                </a:solidFill>
              </a:rPr>
              <a:t>average interface pLDDT</a:t>
            </a:r>
          </a:p>
          <a:p>
            <a:pPr marL="742950" lvl="1" indent="-285750">
              <a:buFont typeface="Arial" panose="020B0604020202020204" pitchFamily="34" charset="0"/>
              <a:buChar char="•"/>
            </a:pPr>
            <a:r>
              <a:rPr lang="en-BE" dirty="0"/>
              <a:t>Highest </a:t>
            </a:r>
            <a:r>
              <a:rPr lang="en-BE" b="1" dirty="0">
                <a:solidFill>
                  <a:srgbClr val="002060"/>
                </a:solidFill>
              </a:rPr>
              <a:t>PI-scores</a:t>
            </a:r>
            <a:r>
              <a:rPr lang="en-BE" dirty="0"/>
              <a:t> (1.75 and 2.53)</a:t>
            </a:r>
          </a:p>
          <a:p>
            <a:pPr marL="457200" lvl="2"/>
            <a:endParaRPr lang="en-BE" dirty="0"/>
          </a:p>
          <a:p>
            <a:pPr marL="323850" lvl="2" indent="-311150">
              <a:buFont typeface="Arial" panose="020B0604020202020204" pitchFamily="34" charset="0"/>
              <a:buChar char="•"/>
            </a:pPr>
            <a:r>
              <a:rPr lang="en-BE" dirty="0"/>
              <a:t>pDockQ score seems less discriminating (at least in this example)</a:t>
            </a:r>
          </a:p>
        </p:txBody>
      </p:sp>
      <p:cxnSp>
        <p:nvCxnSpPr>
          <p:cNvPr id="14" name="Straight Connector 13">
            <a:extLst>
              <a:ext uri="{FF2B5EF4-FFF2-40B4-BE49-F238E27FC236}">
                <a16:creationId xmlns:a16="http://schemas.microsoft.com/office/drawing/2014/main" id="{0FD5AA79-34CC-A332-4538-7C0D0F8F8A0A}"/>
              </a:ext>
            </a:extLst>
          </p:cNvPr>
          <p:cNvCxnSpPr>
            <a:cxnSpLocks/>
          </p:cNvCxnSpPr>
          <p:nvPr/>
        </p:nvCxnSpPr>
        <p:spPr>
          <a:xfrm>
            <a:off x="7340655" y="1617598"/>
            <a:ext cx="428528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CAA553-3656-1E7E-9744-D531E262E63A}"/>
              </a:ext>
            </a:extLst>
          </p:cNvPr>
          <p:cNvSpPr txBox="1"/>
          <p:nvPr/>
        </p:nvSpPr>
        <p:spPr>
          <a:xfrm>
            <a:off x="7223087" y="1303252"/>
            <a:ext cx="6096000" cy="276999"/>
          </a:xfrm>
          <a:prstGeom prst="rect">
            <a:avLst/>
          </a:prstGeom>
          <a:noFill/>
        </p:spPr>
        <p:txBody>
          <a:bodyPr wrap="square">
            <a:spAutoFit/>
          </a:bodyPr>
          <a:lstStyle/>
          <a:p>
            <a:r>
              <a:rPr lang="en-GB" sz="1200" dirty="0">
                <a:effectLst/>
              </a:rPr>
              <a:t>physical and geometrical properties calculated by the PI-score pipeline </a:t>
            </a:r>
            <a:endParaRPr lang="en-BE" sz="1200" dirty="0"/>
          </a:p>
        </p:txBody>
      </p:sp>
      <p:graphicFrame>
        <p:nvGraphicFramePr>
          <p:cNvPr id="17" name="Table 16">
            <a:extLst>
              <a:ext uri="{FF2B5EF4-FFF2-40B4-BE49-F238E27FC236}">
                <a16:creationId xmlns:a16="http://schemas.microsoft.com/office/drawing/2014/main" id="{5CCECA78-46EF-FCD6-549C-E464B01838F3}"/>
              </a:ext>
            </a:extLst>
          </p:cNvPr>
          <p:cNvGraphicFramePr>
            <a:graphicFrameLocks noGrp="1"/>
          </p:cNvGraphicFramePr>
          <p:nvPr>
            <p:extLst>
              <p:ext uri="{D42A27DB-BD31-4B8C-83A1-F6EECF244321}">
                <p14:modId xmlns:p14="http://schemas.microsoft.com/office/powerpoint/2010/main" val="926280371"/>
              </p:ext>
            </p:extLst>
          </p:nvPr>
        </p:nvGraphicFramePr>
        <p:xfrm>
          <a:off x="546996" y="1629831"/>
          <a:ext cx="11484865" cy="1583114"/>
        </p:xfrm>
        <a:graphic>
          <a:graphicData uri="http://schemas.openxmlformats.org/drawingml/2006/table">
            <a:tbl>
              <a:tblPr>
                <a:tableStyleId>{5C22544A-7EE6-4342-B048-85BDC9FD1C3A}</a:tableStyleId>
              </a:tblPr>
              <a:tblGrid>
                <a:gridCol w="1673210">
                  <a:extLst>
                    <a:ext uri="{9D8B030D-6E8A-4147-A177-3AD203B41FA5}">
                      <a16:colId xmlns:a16="http://schemas.microsoft.com/office/drawing/2014/main" val="3781928692"/>
                    </a:ext>
                  </a:extLst>
                </a:gridCol>
                <a:gridCol w="598746">
                  <a:extLst>
                    <a:ext uri="{9D8B030D-6E8A-4147-A177-3AD203B41FA5}">
                      <a16:colId xmlns:a16="http://schemas.microsoft.com/office/drawing/2014/main" val="4167263562"/>
                    </a:ext>
                  </a:extLst>
                </a:gridCol>
                <a:gridCol w="598746">
                  <a:extLst>
                    <a:ext uri="{9D8B030D-6E8A-4147-A177-3AD203B41FA5}">
                      <a16:colId xmlns:a16="http://schemas.microsoft.com/office/drawing/2014/main" val="2429886920"/>
                    </a:ext>
                  </a:extLst>
                </a:gridCol>
                <a:gridCol w="787393">
                  <a:extLst>
                    <a:ext uri="{9D8B030D-6E8A-4147-A177-3AD203B41FA5}">
                      <a16:colId xmlns:a16="http://schemas.microsoft.com/office/drawing/2014/main" val="2325277557"/>
                    </a:ext>
                  </a:extLst>
                </a:gridCol>
                <a:gridCol w="992443">
                  <a:extLst>
                    <a:ext uri="{9D8B030D-6E8A-4147-A177-3AD203B41FA5}">
                      <a16:colId xmlns:a16="http://schemas.microsoft.com/office/drawing/2014/main" val="249377425"/>
                    </a:ext>
                  </a:extLst>
                </a:gridCol>
                <a:gridCol w="1058059">
                  <a:extLst>
                    <a:ext uri="{9D8B030D-6E8A-4147-A177-3AD203B41FA5}">
                      <a16:colId xmlns:a16="http://schemas.microsoft.com/office/drawing/2014/main" val="2087817604"/>
                    </a:ext>
                  </a:extLst>
                </a:gridCol>
                <a:gridCol w="672565">
                  <a:extLst>
                    <a:ext uri="{9D8B030D-6E8A-4147-A177-3AD203B41FA5}">
                      <a16:colId xmlns:a16="http://schemas.microsoft.com/office/drawing/2014/main" val="100096262"/>
                    </a:ext>
                  </a:extLst>
                </a:gridCol>
                <a:gridCol w="418303">
                  <a:extLst>
                    <a:ext uri="{9D8B030D-6E8A-4147-A177-3AD203B41FA5}">
                      <a16:colId xmlns:a16="http://schemas.microsoft.com/office/drawing/2014/main" val="2881958650"/>
                    </a:ext>
                  </a:extLst>
                </a:gridCol>
                <a:gridCol w="836605">
                  <a:extLst>
                    <a:ext uri="{9D8B030D-6E8A-4147-A177-3AD203B41FA5}">
                      <a16:colId xmlns:a16="http://schemas.microsoft.com/office/drawing/2014/main" val="2901564344"/>
                    </a:ext>
                  </a:extLst>
                </a:gridCol>
                <a:gridCol w="303475">
                  <a:extLst>
                    <a:ext uri="{9D8B030D-6E8A-4147-A177-3AD203B41FA5}">
                      <a16:colId xmlns:a16="http://schemas.microsoft.com/office/drawing/2014/main" val="2503565034"/>
                    </a:ext>
                  </a:extLst>
                </a:gridCol>
                <a:gridCol w="549535">
                  <a:extLst>
                    <a:ext uri="{9D8B030D-6E8A-4147-A177-3AD203B41FA5}">
                      <a16:colId xmlns:a16="http://schemas.microsoft.com/office/drawing/2014/main" val="2551262976"/>
                    </a:ext>
                  </a:extLst>
                </a:gridCol>
                <a:gridCol w="387545">
                  <a:extLst>
                    <a:ext uri="{9D8B030D-6E8A-4147-A177-3AD203B41FA5}">
                      <a16:colId xmlns:a16="http://schemas.microsoft.com/office/drawing/2014/main" val="2231404912"/>
                    </a:ext>
                  </a:extLst>
                </a:gridCol>
                <a:gridCol w="598746">
                  <a:extLst>
                    <a:ext uri="{9D8B030D-6E8A-4147-A177-3AD203B41FA5}">
                      <a16:colId xmlns:a16="http://schemas.microsoft.com/office/drawing/2014/main" val="3129473835"/>
                    </a:ext>
                  </a:extLst>
                </a:gridCol>
                <a:gridCol w="303475">
                  <a:extLst>
                    <a:ext uri="{9D8B030D-6E8A-4147-A177-3AD203B41FA5}">
                      <a16:colId xmlns:a16="http://schemas.microsoft.com/office/drawing/2014/main" val="1591608655"/>
                    </a:ext>
                  </a:extLst>
                </a:gridCol>
                <a:gridCol w="180445">
                  <a:extLst>
                    <a:ext uri="{9D8B030D-6E8A-4147-A177-3AD203B41FA5}">
                      <a16:colId xmlns:a16="http://schemas.microsoft.com/office/drawing/2014/main" val="2689093972"/>
                    </a:ext>
                  </a:extLst>
                </a:gridCol>
                <a:gridCol w="172242">
                  <a:extLst>
                    <a:ext uri="{9D8B030D-6E8A-4147-A177-3AD203B41FA5}">
                      <a16:colId xmlns:a16="http://schemas.microsoft.com/office/drawing/2014/main" val="1265113837"/>
                    </a:ext>
                  </a:extLst>
                </a:gridCol>
                <a:gridCol w="541333">
                  <a:extLst>
                    <a:ext uri="{9D8B030D-6E8A-4147-A177-3AD203B41FA5}">
                      <a16:colId xmlns:a16="http://schemas.microsoft.com/office/drawing/2014/main" val="344611909"/>
                    </a:ext>
                  </a:extLst>
                </a:gridCol>
                <a:gridCol w="418303">
                  <a:extLst>
                    <a:ext uri="{9D8B030D-6E8A-4147-A177-3AD203B41FA5}">
                      <a16:colId xmlns:a16="http://schemas.microsoft.com/office/drawing/2014/main" val="928735015"/>
                    </a:ext>
                  </a:extLst>
                </a:gridCol>
                <a:gridCol w="393696">
                  <a:extLst>
                    <a:ext uri="{9D8B030D-6E8A-4147-A177-3AD203B41FA5}">
                      <a16:colId xmlns:a16="http://schemas.microsoft.com/office/drawing/2014/main" val="3360302123"/>
                    </a:ext>
                  </a:extLst>
                </a:gridCol>
              </a:tblGrid>
              <a:tr h="269555">
                <a:tc>
                  <a:txBody>
                    <a:bodyPr/>
                    <a:lstStyle/>
                    <a:p>
                      <a:pPr algn="l" fontAlgn="b"/>
                      <a:r>
                        <a:rPr lang="en-GB" sz="700" b="1" u="none" strike="noStrike" dirty="0">
                          <a:effectLst/>
                        </a:rPr>
                        <a:t>jobs</a:t>
                      </a:r>
                      <a:endParaRPr lang="en-GB" sz="700" b="1"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iptm_ptm</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iptm</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pDockQ/mpDockQ</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average_interface_pae</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average_interface_plddt</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binding_energy</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interface</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Num_intf_residues</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Polar</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Hydrophobic</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Charged</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contact_pairs</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sc</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hb</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sb</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int_solv_en</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int_area</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dirty="0" err="1">
                          <a:effectLst/>
                        </a:rPr>
                        <a:t>pi_score</a:t>
                      </a:r>
                      <a:endParaRPr lang="en-GB" sz="700" b="1"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2355793402"/>
                  </a:ext>
                </a:extLst>
              </a:tr>
              <a:tr h="145951">
                <a:tc>
                  <a:txBody>
                    <a:bodyPr/>
                    <a:lstStyle/>
                    <a:p>
                      <a:pPr algn="l" fontAlgn="b"/>
                      <a:r>
                        <a:rPr lang="en-GB" sz="700" u="none" strike="noStrike" dirty="0">
                          <a:effectLst/>
                        </a:rPr>
                        <a:t>TSLP_and_</a:t>
                      </a:r>
                      <a:r>
                        <a:rPr lang="en-GB" sz="700" b="1" u="none" strike="noStrike" dirty="0">
                          <a:solidFill>
                            <a:srgbClr val="FA43CC"/>
                          </a:solidFill>
                          <a:effectLst/>
                        </a:rPr>
                        <a:t>hTSLPR</a:t>
                      </a:r>
                      <a:r>
                        <a:rPr lang="en-GB" sz="700" u="none" strike="noStrike" dirty="0">
                          <a:effectLst/>
                        </a:rPr>
                        <a:t>_sp_Q9HC73_23-231</a:t>
                      </a:r>
                      <a:endParaRPr lang="en-GB"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0,86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0,86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2,86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89,79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-2459,56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0,308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26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0,623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2,34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1094,69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1,75</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3287881606"/>
                  </a:ext>
                </a:extLst>
              </a:tr>
              <a:tr h="145951">
                <a:tc>
                  <a:txBody>
                    <a:bodyPr/>
                    <a:lstStyle/>
                    <a:p>
                      <a:pPr algn="l" fontAlgn="b"/>
                      <a:r>
                        <a:rPr lang="en-GB" sz="700" u="none" strike="noStrike" dirty="0">
                          <a:effectLst/>
                        </a:rPr>
                        <a:t>TSLP_and_</a:t>
                      </a:r>
                      <a:r>
                        <a:rPr lang="en-GB" sz="700" b="1" u="none" strike="noStrike" dirty="0">
                          <a:solidFill>
                            <a:srgbClr val="21B4B4"/>
                          </a:solidFill>
                          <a:effectLst/>
                        </a:rPr>
                        <a:t>hIL7RA</a:t>
                      </a:r>
                      <a:r>
                        <a:rPr lang="en-GB" sz="700" u="none" strike="noStrike" dirty="0">
                          <a:effectLst/>
                        </a:rPr>
                        <a:t>_sp_P16871_21-239</a:t>
                      </a:r>
                      <a:endParaRPr lang="en-GB"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0,30</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1,75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96,64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-698,27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0,333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0,417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0,703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559,02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2,53</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962070706"/>
                  </a:ext>
                </a:extLst>
              </a:tr>
              <a:tr h="145951">
                <a:tc>
                  <a:txBody>
                    <a:bodyPr/>
                    <a:lstStyle/>
                    <a:p>
                      <a:pPr algn="l" fontAlgn="b"/>
                      <a:r>
                        <a:rPr lang="en-GB" sz="700" u="none" strike="noStrike" dirty="0">
                          <a:effectLst/>
                        </a:rPr>
                        <a:t>TSLP_and_</a:t>
                      </a:r>
                      <a:r>
                        <a:rPr lang="en-GB" sz="700" u="none" strike="noStrike" dirty="0">
                          <a:solidFill>
                            <a:srgbClr val="FF0000"/>
                          </a:solidFill>
                          <a:effectLst/>
                        </a:rPr>
                        <a:t>hIL9R</a:t>
                      </a:r>
                      <a:r>
                        <a:rPr lang="en-GB" sz="700" u="none" strike="noStrike" dirty="0">
                          <a:effectLst/>
                        </a:rPr>
                        <a:t>_sp_Q01113_41-270</a:t>
                      </a:r>
                      <a:endParaRPr lang="en-GB"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0,47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3,32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86,07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-1222,69</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0,265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0,571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1122,14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1,24</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3450370504"/>
                  </a:ext>
                </a:extLst>
              </a:tr>
              <a:tr h="145951">
                <a:tc>
                  <a:txBody>
                    <a:bodyPr/>
                    <a:lstStyle/>
                    <a:p>
                      <a:pPr algn="l" fontAlgn="b"/>
                      <a:r>
                        <a:rPr lang="en-GB" sz="700" u="none" strike="noStrike">
                          <a:effectLst/>
                        </a:rPr>
                        <a:t>TSLP_and_hIL2RG_sp_P31785_23-262</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84,20</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-1126,76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0,385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0,579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809,6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0,54</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23588675"/>
                  </a:ext>
                </a:extLst>
              </a:tr>
              <a:tr h="145951">
                <a:tc>
                  <a:txBody>
                    <a:bodyPr/>
                    <a:lstStyle/>
                    <a:p>
                      <a:pPr algn="l" fontAlgn="b"/>
                      <a:r>
                        <a:rPr lang="en-GB" sz="700" u="none" strike="noStrike">
                          <a:effectLst/>
                        </a:rPr>
                        <a:t>TSLP_and_hIL4RA_sp_P24394_26-232</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0,79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4,83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87,04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-1266,73</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0,458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0,375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0,125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0,458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-7,82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1068,12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-0,22</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4071926043"/>
                  </a:ext>
                </a:extLst>
              </a:tr>
              <a:tr h="145951">
                <a:tc>
                  <a:txBody>
                    <a:bodyPr/>
                    <a:lstStyle/>
                    <a:p>
                      <a:pPr algn="l" fontAlgn="b"/>
                      <a:r>
                        <a:rPr lang="en-GB" sz="700" u="none" strike="noStrike">
                          <a:effectLst/>
                        </a:rPr>
                        <a:t>TSLP_and_hIL13R1_sp_P78552_22-343</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0,63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10,00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71,08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-859,63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25</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0,345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-2,01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1461,71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-1,05</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525005683"/>
                  </a:ext>
                </a:extLst>
              </a:tr>
              <a:tr h="145951">
                <a:tc>
                  <a:txBody>
                    <a:bodyPr/>
                    <a:lstStyle/>
                    <a:p>
                      <a:pPr algn="l" fontAlgn="b"/>
                      <a:r>
                        <a:rPr lang="en-GB" sz="700" u="none" strike="noStrike">
                          <a:effectLst/>
                        </a:rPr>
                        <a:t>TSLP_and_hIL21R_sp_Q9HBE5_20-232</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0,63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9,98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56,46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-9718,53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0,259</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0,407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0,296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0,056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-5,07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732,32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-0,32</a:t>
                      </a:r>
                      <a:endParaRPr lang="en-BE" sz="700" b="0" i="0" u="none" strike="noStrike">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3775731806"/>
                  </a:ext>
                </a:extLst>
              </a:tr>
              <a:tr h="145951">
                <a:tc>
                  <a:txBody>
                    <a:bodyPr/>
                    <a:lstStyle/>
                    <a:p>
                      <a:pPr algn="l" fontAlgn="b"/>
                      <a:r>
                        <a:rPr lang="en-GB" sz="700" u="none" strike="noStrike">
                          <a:effectLst/>
                        </a:rPr>
                        <a:t>TSLP_and_hIL13R2_sp_Q14627_27-343</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16,14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68,98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-1959,15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0,438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0,188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11</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0,387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1,22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1036,95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-1,24</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4075065156"/>
                  </a:ext>
                </a:extLst>
              </a:tr>
              <a:tr h="145951">
                <a:tc>
                  <a:txBody>
                    <a:bodyPr/>
                    <a:lstStyle/>
                    <a:p>
                      <a:pPr algn="l" fontAlgn="b"/>
                      <a:r>
                        <a:rPr lang="en-GB" sz="700" u="none" strike="noStrike">
                          <a:effectLst/>
                        </a:rPr>
                        <a:t>TSLP_and_hIL2RA_sp_P01589_22-240</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20,34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48,75</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-3350,23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0,241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0,414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39</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0,133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8</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1009,25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-1,36</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2320303951"/>
                  </a:ext>
                </a:extLst>
              </a:tr>
            </a:tbl>
          </a:graphicData>
        </a:graphic>
      </p:graphicFrame>
      <p:cxnSp>
        <p:nvCxnSpPr>
          <p:cNvPr id="20" name="Straight Arrow Connector 19">
            <a:extLst>
              <a:ext uri="{FF2B5EF4-FFF2-40B4-BE49-F238E27FC236}">
                <a16:creationId xmlns:a16="http://schemas.microsoft.com/office/drawing/2014/main" id="{B4292C09-4D9F-0147-8C89-E06C2EB8F3C2}"/>
              </a:ext>
            </a:extLst>
          </p:cNvPr>
          <p:cNvCxnSpPr/>
          <p:nvPr/>
        </p:nvCxnSpPr>
        <p:spPr>
          <a:xfrm>
            <a:off x="283221" y="1998733"/>
            <a:ext cx="226577" cy="0"/>
          </a:xfrm>
          <a:prstGeom prst="straightConnector1">
            <a:avLst/>
          </a:prstGeom>
          <a:ln w="41275">
            <a:solidFill>
              <a:srgbClr val="FA43C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B662ED-D208-51D6-CA2F-EB444E11FC4C}"/>
              </a:ext>
            </a:extLst>
          </p:cNvPr>
          <p:cNvCxnSpPr/>
          <p:nvPr/>
        </p:nvCxnSpPr>
        <p:spPr>
          <a:xfrm>
            <a:off x="278249" y="2134949"/>
            <a:ext cx="226577"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3" name="Right Arrow 22">
            <a:extLst>
              <a:ext uri="{FF2B5EF4-FFF2-40B4-BE49-F238E27FC236}">
                <a16:creationId xmlns:a16="http://schemas.microsoft.com/office/drawing/2014/main" id="{9BE29D14-AE5A-02BE-A5FF-9B927B00F427}"/>
              </a:ext>
            </a:extLst>
          </p:cNvPr>
          <p:cNvSpPr/>
          <p:nvPr/>
        </p:nvSpPr>
        <p:spPr>
          <a:xfrm>
            <a:off x="4177934" y="5853118"/>
            <a:ext cx="731520" cy="3190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TextBox 24">
            <a:extLst>
              <a:ext uri="{FF2B5EF4-FFF2-40B4-BE49-F238E27FC236}">
                <a16:creationId xmlns:a16="http://schemas.microsoft.com/office/drawing/2014/main" id="{E1D41243-B030-A7AB-C31C-243832534329}"/>
              </a:ext>
            </a:extLst>
          </p:cNvPr>
          <p:cNvSpPr txBox="1"/>
          <p:nvPr/>
        </p:nvSpPr>
        <p:spPr>
          <a:xfrm>
            <a:off x="4961916" y="5412482"/>
            <a:ext cx="7185186" cy="1200329"/>
          </a:xfrm>
          <a:prstGeom prst="rect">
            <a:avLst/>
          </a:prstGeom>
          <a:noFill/>
        </p:spPr>
        <p:txBody>
          <a:bodyPr wrap="square">
            <a:spAutoFit/>
          </a:bodyPr>
          <a:lstStyle/>
          <a:p>
            <a:r>
              <a:rPr lang="en-BE" i="1" dirty="0"/>
              <a:t>In silico </a:t>
            </a:r>
            <a:r>
              <a:rPr lang="en-BE" dirty="0"/>
              <a:t>screening of protein-protein interactions via AlphaPulldown can provide interesing hypotheses. Experimental validation will be required for unkown interactions. (e.g. interaction between TSLP and IL-9R in the example above? Also recommended to inspect the predicted models.) </a:t>
            </a:r>
          </a:p>
        </p:txBody>
      </p:sp>
      <p:sp>
        <p:nvSpPr>
          <p:cNvPr id="26" name="TextBox 25">
            <a:extLst>
              <a:ext uri="{FF2B5EF4-FFF2-40B4-BE49-F238E27FC236}">
                <a16:creationId xmlns:a16="http://schemas.microsoft.com/office/drawing/2014/main" id="{0FDEFD8C-1418-CAB1-CEC8-93AD2960B09F}"/>
              </a:ext>
            </a:extLst>
          </p:cNvPr>
          <p:cNvSpPr txBox="1"/>
          <p:nvPr/>
        </p:nvSpPr>
        <p:spPr>
          <a:xfrm>
            <a:off x="252286" y="2135733"/>
            <a:ext cx="618188" cy="307777"/>
          </a:xfrm>
          <a:prstGeom prst="rect">
            <a:avLst/>
          </a:prstGeom>
        </p:spPr>
        <p:txBody>
          <a:bodyPr wrap="square" rtlCol="0">
            <a:spAutoFit/>
          </a:bodyPr>
          <a:lstStyle/>
          <a:p>
            <a:pPr algn="l"/>
            <a:r>
              <a:rPr lang="en-BE" sz="1400" b="1" dirty="0">
                <a:solidFill>
                  <a:srgbClr val="FF0000"/>
                </a:solidFill>
              </a:rPr>
              <a:t>?</a:t>
            </a:r>
          </a:p>
        </p:txBody>
      </p:sp>
      <p:sp>
        <p:nvSpPr>
          <p:cNvPr id="27" name="Rounded Rectangle 26">
            <a:extLst>
              <a:ext uri="{FF2B5EF4-FFF2-40B4-BE49-F238E27FC236}">
                <a16:creationId xmlns:a16="http://schemas.microsoft.com/office/drawing/2014/main" id="{E7F35B5E-2B69-22A1-3A10-C28A1F59E9E9}"/>
              </a:ext>
            </a:extLst>
          </p:cNvPr>
          <p:cNvSpPr/>
          <p:nvPr/>
        </p:nvSpPr>
        <p:spPr>
          <a:xfrm>
            <a:off x="11850865" y="1937801"/>
            <a:ext cx="218194" cy="121112"/>
          </a:xfrm>
          <a:prstGeom prst="roundRect">
            <a:avLst/>
          </a:prstGeom>
          <a:noFill/>
          <a:ln>
            <a:solidFill>
              <a:srgbClr val="FA4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Rounded Rectangle 27">
            <a:extLst>
              <a:ext uri="{FF2B5EF4-FFF2-40B4-BE49-F238E27FC236}">
                <a16:creationId xmlns:a16="http://schemas.microsoft.com/office/drawing/2014/main" id="{2F93E602-6766-14DF-4216-62B229249E7D}"/>
              </a:ext>
            </a:extLst>
          </p:cNvPr>
          <p:cNvSpPr/>
          <p:nvPr/>
        </p:nvSpPr>
        <p:spPr>
          <a:xfrm>
            <a:off x="11845964" y="2078209"/>
            <a:ext cx="218194" cy="121112"/>
          </a:xfrm>
          <a:prstGeom prst="roundRect">
            <a:avLst/>
          </a:prstGeom>
          <a:noFill/>
          <a:ln>
            <a:solidFill>
              <a:srgbClr val="21B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6006215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45F2-B5E9-4BEF-A1CF-5DDA77E2F0D9}"/>
              </a:ext>
            </a:extLst>
          </p:cNvPr>
          <p:cNvSpPr>
            <a:spLocks noGrp="1"/>
          </p:cNvSpPr>
          <p:nvPr>
            <p:ph type="ctrTitle"/>
          </p:nvPr>
        </p:nvSpPr>
        <p:spPr/>
        <p:txBody>
          <a:bodyPr/>
          <a:lstStyle/>
          <a:p>
            <a:r>
              <a:rPr lang="en-GB"/>
              <a:t>Pitfalls of </a:t>
            </a:r>
            <a:r>
              <a:rPr lang="en-GB" err="1"/>
              <a:t>AlphaFold</a:t>
            </a:r>
            <a:endParaRPr lang="en-GB"/>
          </a:p>
        </p:txBody>
      </p:sp>
      <p:sp>
        <p:nvSpPr>
          <p:cNvPr id="6" name="Subtitle 5">
            <a:extLst>
              <a:ext uri="{FF2B5EF4-FFF2-40B4-BE49-F238E27FC236}">
                <a16:creationId xmlns:a16="http://schemas.microsoft.com/office/drawing/2014/main" id="{3F0CF00D-2464-4CAA-A87D-05F88FAEF316}"/>
              </a:ext>
            </a:extLst>
          </p:cNvPr>
          <p:cNvSpPr>
            <a:spLocks noGrp="1"/>
          </p:cNvSpPr>
          <p:nvPr>
            <p:ph type="subTitle" idx="1"/>
          </p:nvPr>
        </p:nvSpPr>
        <p:spPr/>
        <p:txBody>
          <a:bodyPr/>
          <a:lstStyle/>
          <a:p>
            <a:endParaRPr lang="en-GB"/>
          </a:p>
        </p:txBody>
      </p:sp>
      <p:sp>
        <p:nvSpPr>
          <p:cNvPr id="7" name="Text Placeholder 6">
            <a:extLst>
              <a:ext uri="{FF2B5EF4-FFF2-40B4-BE49-F238E27FC236}">
                <a16:creationId xmlns:a16="http://schemas.microsoft.com/office/drawing/2014/main" id="{479DCE33-6C10-4CBF-9FB1-46E17FE9E6B4}"/>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D92B095A-0911-4F10-98EC-9AEAC11A5DC5}"/>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10919429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2E4DBA-2320-4815-85E4-31B374F82542}"/>
              </a:ext>
            </a:extLst>
          </p:cNvPr>
          <p:cNvSpPr>
            <a:spLocks noGrp="1"/>
          </p:cNvSpPr>
          <p:nvPr>
            <p:ph type="title"/>
          </p:nvPr>
        </p:nvSpPr>
        <p:spPr>
          <a:xfrm>
            <a:off x="838200" y="365125"/>
            <a:ext cx="11357810" cy="1345615"/>
          </a:xfrm>
        </p:spPr>
        <p:txBody>
          <a:bodyPr/>
          <a:lstStyle/>
          <a:p>
            <a:r>
              <a:rPr lang="en-GB" dirty="0" err="1">
                <a:latin typeface="Corbel"/>
              </a:rPr>
              <a:t>AlphaFold</a:t>
            </a:r>
            <a:r>
              <a:rPr lang="en-GB" dirty="0">
                <a:latin typeface="Corbel"/>
              </a:rPr>
              <a:t>: uncertainties and potential pitfalls</a:t>
            </a:r>
            <a:endParaRPr lang="en-US" dirty="0">
              <a:latin typeface="Corbel"/>
            </a:endParaRPr>
          </a:p>
        </p:txBody>
      </p:sp>
      <p:sp>
        <p:nvSpPr>
          <p:cNvPr id="4" name="Content Placeholder 3">
            <a:extLst>
              <a:ext uri="{FF2B5EF4-FFF2-40B4-BE49-F238E27FC236}">
                <a16:creationId xmlns:a16="http://schemas.microsoft.com/office/drawing/2014/main" id="{3F1FF45E-CB8D-F1A7-C169-56BB8FF0BE4D}"/>
              </a:ext>
            </a:extLst>
          </p:cNvPr>
          <p:cNvSpPr>
            <a:spLocks noGrp="1"/>
          </p:cNvSpPr>
          <p:nvPr>
            <p:ph idx="1"/>
          </p:nvPr>
        </p:nvSpPr>
        <p:spPr>
          <a:xfrm>
            <a:off x="466061" y="1600204"/>
            <a:ext cx="11259878" cy="4274256"/>
          </a:xfrm>
        </p:spPr>
        <p:txBody>
          <a:bodyPr vert="horz" lIns="91440" tIns="45720" rIns="91440" bIns="45720" rtlCol="0" anchor="t">
            <a:noAutofit/>
          </a:bodyPr>
          <a:lstStyle/>
          <a:p>
            <a:pPr marL="457200" indent="-457200">
              <a:lnSpc>
                <a:spcPct val="150000"/>
              </a:lnSpc>
              <a:spcBef>
                <a:spcPts val="0"/>
              </a:spcBef>
              <a:buAutoNum type="arabicPeriod"/>
            </a:pPr>
            <a:r>
              <a:rPr lang="en-US" sz="2200" dirty="0">
                <a:latin typeface="Corbel"/>
              </a:rPr>
              <a:t>Low accuracy of regions where </a:t>
            </a:r>
            <a:r>
              <a:rPr lang="en-US" sz="2200" b="1" dirty="0">
                <a:latin typeface="Corbel"/>
              </a:rPr>
              <a:t>few sequences are available </a:t>
            </a:r>
            <a:r>
              <a:rPr lang="en-US" sz="2200" dirty="0">
                <a:latin typeface="Corbel"/>
              </a:rPr>
              <a:t>for alignment</a:t>
            </a:r>
          </a:p>
          <a:p>
            <a:pPr marL="457200" indent="-457200">
              <a:lnSpc>
                <a:spcPct val="150000"/>
              </a:lnSpc>
              <a:spcBef>
                <a:spcPts val="0"/>
              </a:spcBef>
              <a:buAutoNum type="arabicPeriod"/>
            </a:pPr>
            <a:r>
              <a:rPr lang="en-GB" sz="2200" dirty="0"/>
              <a:t>Limited utility on </a:t>
            </a:r>
            <a:r>
              <a:rPr lang="en-GB" sz="2200" b="1" dirty="0"/>
              <a:t>Ab/Nb </a:t>
            </a:r>
            <a:r>
              <a:rPr lang="en-GB" sz="2200" dirty="0"/>
              <a:t>structure or complex predictions</a:t>
            </a:r>
            <a:endParaRPr lang="en-US" sz="2200" dirty="0"/>
          </a:p>
          <a:p>
            <a:pPr marL="457200" indent="-457200">
              <a:lnSpc>
                <a:spcPct val="150000"/>
              </a:lnSpc>
              <a:spcBef>
                <a:spcPts val="0"/>
              </a:spcBef>
              <a:buAutoNum type="arabicPeriod"/>
            </a:pPr>
            <a:r>
              <a:rPr lang="en-US" sz="2200" dirty="0">
                <a:latin typeface="Corbel"/>
              </a:rPr>
              <a:t>Low accuracy of </a:t>
            </a:r>
            <a:r>
              <a:rPr lang="en-US" sz="2200" b="1" dirty="0">
                <a:latin typeface="Corbel"/>
              </a:rPr>
              <a:t>intrinsically unstructured regions</a:t>
            </a:r>
            <a:endParaRPr lang="en-US" sz="2200" dirty="0">
              <a:latin typeface="Corbel"/>
            </a:endParaRPr>
          </a:p>
          <a:p>
            <a:pPr marL="457200" indent="-457200">
              <a:lnSpc>
                <a:spcPct val="150000"/>
              </a:lnSpc>
              <a:spcBef>
                <a:spcPts val="0"/>
              </a:spcBef>
              <a:buAutoNum type="arabicPeriod"/>
            </a:pPr>
            <a:r>
              <a:rPr lang="en-US" sz="2200" dirty="0">
                <a:latin typeface="Corbel"/>
              </a:rPr>
              <a:t>Limited information on </a:t>
            </a:r>
            <a:r>
              <a:rPr lang="en-US" sz="2200" b="1" dirty="0">
                <a:latin typeface="Corbel"/>
              </a:rPr>
              <a:t>structural dynamics / conformational states and protein stability</a:t>
            </a:r>
            <a:endParaRPr lang="en-US" sz="2200" dirty="0">
              <a:latin typeface="Corbel"/>
            </a:endParaRPr>
          </a:p>
          <a:p>
            <a:pPr marL="457200" indent="-457200">
              <a:lnSpc>
                <a:spcPct val="150000"/>
              </a:lnSpc>
              <a:spcBef>
                <a:spcPts val="0"/>
              </a:spcBef>
              <a:buAutoNum type="arabicPeriod"/>
            </a:pPr>
            <a:r>
              <a:rPr lang="en-US" sz="2200" dirty="0">
                <a:latin typeface="Corbel"/>
              </a:rPr>
              <a:t>Varying accuracy of </a:t>
            </a:r>
            <a:r>
              <a:rPr lang="en-US" sz="2200" b="1" dirty="0">
                <a:latin typeface="Corbel"/>
              </a:rPr>
              <a:t>multimeric assemblies</a:t>
            </a:r>
            <a:endParaRPr lang="en-US" sz="2200" dirty="0">
              <a:latin typeface="Corbel"/>
            </a:endParaRPr>
          </a:p>
          <a:p>
            <a:pPr marL="457200" indent="-457200">
              <a:lnSpc>
                <a:spcPct val="150000"/>
              </a:lnSpc>
              <a:spcBef>
                <a:spcPts val="0"/>
              </a:spcBef>
              <a:buAutoNum type="arabicPeriod"/>
            </a:pPr>
            <a:r>
              <a:rPr lang="en-US" sz="2200" dirty="0">
                <a:latin typeface="Corbel"/>
              </a:rPr>
              <a:t>Limited </a:t>
            </a:r>
            <a:r>
              <a:rPr lang="en-US" sz="2200" b="1" dirty="0">
                <a:latin typeface="Corbel"/>
              </a:rPr>
              <a:t>co-factors/ligands/post-translational modifications</a:t>
            </a:r>
          </a:p>
          <a:p>
            <a:pPr marL="457200" indent="-457200">
              <a:lnSpc>
                <a:spcPct val="150000"/>
              </a:lnSpc>
              <a:spcBef>
                <a:spcPts val="0"/>
              </a:spcBef>
              <a:buAutoNum type="arabicPeriod"/>
            </a:pPr>
            <a:r>
              <a:rPr lang="en-US" sz="2200" dirty="0">
                <a:latin typeface="Corbel"/>
              </a:rPr>
              <a:t>No compartmentalization of transmembrane assemblies </a:t>
            </a:r>
          </a:p>
          <a:p>
            <a:pPr marL="457200" indent="-457200">
              <a:buAutoNum type="arabicPeriod"/>
            </a:pPr>
            <a:endParaRPr lang="en-US" sz="2200" b="1" dirty="0">
              <a:latin typeface="Corbel"/>
            </a:endParaRPr>
          </a:p>
        </p:txBody>
      </p:sp>
      <p:sp>
        <p:nvSpPr>
          <p:cNvPr id="8" name="Slide Number Placeholder 7">
            <a:extLst>
              <a:ext uri="{FF2B5EF4-FFF2-40B4-BE49-F238E27FC236}">
                <a16:creationId xmlns:a16="http://schemas.microsoft.com/office/drawing/2014/main" id="{527C6CFC-D889-4667-B0EA-7C0BBBFAFCC6}"/>
              </a:ext>
            </a:extLst>
          </p:cNvPr>
          <p:cNvSpPr>
            <a:spLocks noGrp="1"/>
          </p:cNvSpPr>
          <p:nvPr>
            <p:ph type="sldNum" sz="quarter" idx="4"/>
          </p:nvPr>
        </p:nvSpPr>
        <p:spPr/>
        <p:txBody>
          <a:bodyPr/>
          <a:lstStyle/>
          <a:p>
            <a:fld id="{2DD1E3A9-16E1-46A5-B6BF-AFD2877FAE22}" type="slidenum">
              <a:rPr lang="en-GB" smtClean="0"/>
              <a:t>96</a:t>
            </a:fld>
            <a:endParaRPr lang="en-GB"/>
          </a:p>
        </p:txBody>
      </p:sp>
      <p:sp>
        <p:nvSpPr>
          <p:cNvPr id="2" name="TextBox 1">
            <a:extLst>
              <a:ext uri="{FF2B5EF4-FFF2-40B4-BE49-F238E27FC236}">
                <a16:creationId xmlns:a16="http://schemas.microsoft.com/office/drawing/2014/main" id="{0CB8CD15-8641-9035-3C0F-647E9BA9E541}"/>
              </a:ext>
            </a:extLst>
          </p:cNvPr>
          <p:cNvSpPr txBox="1"/>
          <p:nvPr/>
        </p:nvSpPr>
        <p:spPr>
          <a:xfrm>
            <a:off x="466061" y="5404419"/>
            <a:ext cx="10166080" cy="954107"/>
          </a:xfrm>
          <a:prstGeom prst="rect">
            <a:avLst/>
          </a:prstGeom>
        </p:spPr>
        <p:txBody>
          <a:bodyPr wrap="square" rtlCol="0">
            <a:spAutoFit/>
          </a:bodyPr>
          <a:lstStyle/>
          <a:p>
            <a:pPr algn="l"/>
            <a:r>
              <a:rPr lang="en-BE" sz="2800" b="1" dirty="0">
                <a:solidFill>
                  <a:srgbClr val="002060"/>
                </a:solidFill>
                <a:latin typeface="Corbel" panose="020B0503020204020204" pitchFamily="34" charset="0"/>
              </a:rPr>
              <a:t>Alphafold </a:t>
            </a:r>
            <a:r>
              <a:rPr lang="en-GB" sz="2800" b="1" i="0" u="none" strike="noStrike" dirty="0">
                <a:solidFill>
                  <a:srgbClr val="002060"/>
                </a:solidFill>
                <a:effectLst/>
                <a:latin typeface="Corbel" panose="020B0503020204020204" pitchFamily="34" charset="0"/>
              </a:rPr>
              <a:t>does not replace the experiment. Hypotheses generated by </a:t>
            </a:r>
            <a:r>
              <a:rPr lang="en-GB" sz="2800" b="1" i="0" u="none" strike="noStrike" dirty="0" err="1">
                <a:solidFill>
                  <a:srgbClr val="002060"/>
                </a:solidFill>
                <a:effectLst/>
                <a:latin typeface="Corbel" panose="020B0503020204020204" pitchFamily="34" charset="0"/>
              </a:rPr>
              <a:t>AlphaFold</a:t>
            </a:r>
            <a:r>
              <a:rPr lang="en-GB" sz="2800" b="1" i="0" u="none" strike="noStrike" dirty="0">
                <a:solidFill>
                  <a:srgbClr val="002060"/>
                </a:solidFill>
                <a:effectLst/>
                <a:latin typeface="Corbel" panose="020B0503020204020204" pitchFamily="34" charset="0"/>
              </a:rPr>
              <a:t> require experimental validation</a:t>
            </a:r>
            <a:r>
              <a:rPr lang="en-GB" sz="2800" b="1" i="0" u="none" strike="noStrike" dirty="0">
                <a:solidFill>
                  <a:srgbClr val="474747"/>
                </a:solidFill>
                <a:effectLst/>
                <a:latin typeface="Corbel" panose="020B0503020204020204" pitchFamily="34" charset="0"/>
              </a:rPr>
              <a:t>.</a:t>
            </a:r>
            <a:endParaRPr lang="en-BE" sz="2800" b="1" dirty="0">
              <a:solidFill>
                <a:srgbClr val="002060"/>
              </a:solidFill>
              <a:latin typeface="Corbel" panose="020B0503020204020204" pitchFamily="34" charset="0"/>
            </a:endParaRPr>
          </a:p>
        </p:txBody>
      </p:sp>
    </p:spTree>
    <p:extLst>
      <p:ext uri="{BB962C8B-B14F-4D97-AF65-F5344CB8AC3E}">
        <p14:creationId xmlns:p14="http://schemas.microsoft.com/office/powerpoint/2010/main" val="3496602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BBAA-68CD-FFBB-1D14-7A695690487C}"/>
              </a:ext>
            </a:extLst>
          </p:cNvPr>
          <p:cNvSpPr>
            <a:spLocks noGrp="1"/>
          </p:cNvSpPr>
          <p:nvPr>
            <p:ph type="title"/>
          </p:nvPr>
        </p:nvSpPr>
        <p:spPr/>
        <p:txBody>
          <a:bodyPr/>
          <a:lstStyle/>
          <a:p>
            <a:r>
              <a:rPr lang="en-GB"/>
              <a:t>Limited utility on Ab/Nb structure or complex predictions</a:t>
            </a:r>
          </a:p>
        </p:txBody>
      </p:sp>
      <p:pic>
        <p:nvPicPr>
          <p:cNvPr id="5" name="Picture 4">
            <a:extLst>
              <a:ext uri="{FF2B5EF4-FFF2-40B4-BE49-F238E27FC236}">
                <a16:creationId xmlns:a16="http://schemas.microsoft.com/office/drawing/2014/main" id="{50242527-2673-802C-16D8-74118FB8A3AB}"/>
              </a:ext>
            </a:extLst>
          </p:cNvPr>
          <p:cNvPicPr>
            <a:picLocks noChangeAspect="1"/>
          </p:cNvPicPr>
          <p:nvPr/>
        </p:nvPicPr>
        <p:blipFill>
          <a:blip r:embed="rId6"/>
          <a:stretch>
            <a:fillRect/>
          </a:stretch>
        </p:blipFill>
        <p:spPr>
          <a:xfrm>
            <a:off x="432684" y="2832243"/>
            <a:ext cx="4727713" cy="2332784"/>
          </a:xfrm>
          <a:prstGeom prst="rect">
            <a:avLst/>
          </a:prstGeom>
        </p:spPr>
      </p:pic>
      <p:sp>
        <p:nvSpPr>
          <p:cNvPr id="6" name="Arrow: Down 5">
            <a:extLst>
              <a:ext uri="{FF2B5EF4-FFF2-40B4-BE49-F238E27FC236}">
                <a16:creationId xmlns:a16="http://schemas.microsoft.com/office/drawing/2014/main" id="{D00ED06F-1D2A-02D5-C729-6BA50646738C}"/>
              </a:ext>
            </a:extLst>
          </p:cNvPr>
          <p:cNvSpPr/>
          <p:nvPr/>
        </p:nvSpPr>
        <p:spPr>
          <a:xfrm>
            <a:off x="3677717" y="2095063"/>
            <a:ext cx="270344" cy="644056"/>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7" name="initial_prediction">
            <a:hlinkClick r:id="" action="ppaction://media"/>
            <a:extLst>
              <a:ext uri="{FF2B5EF4-FFF2-40B4-BE49-F238E27FC236}">
                <a16:creationId xmlns:a16="http://schemas.microsoft.com/office/drawing/2014/main" id="{E6C56087-382B-FB22-E31E-3F87874382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880" r="19416"/>
          <a:stretch/>
        </p:blipFill>
        <p:spPr>
          <a:xfrm>
            <a:off x="5276073" y="2180191"/>
            <a:ext cx="3875878" cy="3533530"/>
          </a:xfrm>
          <a:prstGeom prst="rect">
            <a:avLst/>
          </a:prstGeom>
        </p:spPr>
      </p:pic>
      <p:pic>
        <p:nvPicPr>
          <p:cNvPr id="8" name="Picture 7">
            <a:extLst>
              <a:ext uri="{FF2B5EF4-FFF2-40B4-BE49-F238E27FC236}">
                <a16:creationId xmlns:a16="http://schemas.microsoft.com/office/drawing/2014/main" id="{FC12853C-CE6F-A05F-774D-A9C65548F1C3}"/>
              </a:ext>
            </a:extLst>
          </p:cNvPr>
          <p:cNvPicPr>
            <a:picLocks noChangeAspect="1"/>
          </p:cNvPicPr>
          <p:nvPr/>
        </p:nvPicPr>
        <p:blipFill>
          <a:blip r:embed="rId8"/>
          <a:stretch>
            <a:fillRect/>
          </a:stretch>
        </p:blipFill>
        <p:spPr>
          <a:xfrm>
            <a:off x="6798595" y="5236895"/>
            <a:ext cx="1208587" cy="811649"/>
          </a:xfrm>
          <a:prstGeom prst="rect">
            <a:avLst/>
          </a:prstGeom>
        </p:spPr>
      </p:pic>
      <p:sp>
        <p:nvSpPr>
          <p:cNvPr id="10" name="TextBox 9">
            <a:extLst>
              <a:ext uri="{FF2B5EF4-FFF2-40B4-BE49-F238E27FC236}">
                <a16:creationId xmlns:a16="http://schemas.microsoft.com/office/drawing/2014/main" id="{AF4BB594-0401-07D9-04AA-8AF98A8B8042}"/>
              </a:ext>
            </a:extLst>
          </p:cNvPr>
          <p:cNvSpPr txBox="1"/>
          <p:nvPr/>
        </p:nvSpPr>
        <p:spPr>
          <a:xfrm>
            <a:off x="7091485" y="6231265"/>
            <a:ext cx="3484830" cy="523220"/>
          </a:xfrm>
          <a:prstGeom prst="rect">
            <a:avLst/>
          </a:prstGeom>
        </p:spPr>
        <p:txBody>
          <a:bodyPr wrap="square" rtlCol="0">
            <a:spAutoFit/>
          </a:bodyPr>
          <a:lstStyle/>
          <a:p>
            <a:pPr algn="ctr"/>
            <a:r>
              <a:rPr lang="en-GB" sz="1400" b="1">
                <a:solidFill>
                  <a:srgbClr val="39B340"/>
                </a:solidFill>
              </a:rPr>
              <a:t>Green: PDB structure</a:t>
            </a:r>
          </a:p>
          <a:p>
            <a:pPr algn="ctr"/>
            <a:r>
              <a:rPr lang="en-GB" sz="1400" b="1">
                <a:solidFill>
                  <a:srgbClr val="03E8FF"/>
                </a:solidFill>
              </a:rPr>
              <a:t>Cyan: predicted by </a:t>
            </a:r>
            <a:r>
              <a:rPr lang="en-GB" sz="1400" b="1" err="1">
                <a:solidFill>
                  <a:srgbClr val="03E8FF"/>
                </a:solidFill>
              </a:rPr>
              <a:t>AlphaFold</a:t>
            </a:r>
            <a:endParaRPr lang="en-GB" sz="1400" b="1">
              <a:solidFill>
                <a:srgbClr val="03E8FF"/>
              </a:solidFill>
            </a:endParaRPr>
          </a:p>
        </p:txBody>
      </p:sp>
      <p:pic>
        <p:nvPicPr>
          <p:cNvPr id="14" name="sarscov2_vhh72">
            <a:hlinkClick r:id="" action="ppaction://media"/>
            <a:extLst>
              <a:ext uri="{FF2B5EF4-FFF2-40B4-BE49-F238E27FC236}">
                <a16:creationId xmlns:a16="http://schemas.microsoft.com/office/drawing/2014/main" id="{0704E061-9AF9-5629-7066-F701E69E5C6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33402" r="22306"/>
          <a:stretch/>
        </p:blipFill>
        <p:spPr>
          <a:xfrm>
            <a:off x="8440011" y="1817168"/>
            <a:ext cx="2845954" cy="3614536"/>
          </a:xfrm>
          <a:prstGeom prst="rect">
            <a:avLst/>
          </a:prstGeom>
        </p:spPr>
      </p:pic>
      <p:pic>
        <p:nvPicPr>
          <p:cNvPr id="16" name="Picture 15">
            <a:extLst>
              <a:ext uri="{FF2B5EF4-FFF2-40B4-BE49-F238E27FC236}">
                <a16:creationId xmlns:a16="http://schemas.microsoft.com/office/drawing/2014/main" id="{DAAC8E54-8771-7C3E-AD2D-494EBF78BFFA}"/>
              </a:ext>
            </a:extLst>
          </p:cNvPr>
          <p:cNvPicPr>
            <a:picLocks noChangeAspect="1"/>
          </p:cNvPicPr>
          <p:nvPr/>
        </p:nvPicPr>
        <p:blipFill>
          <a:blip r:embed="rId10"/>
          <a:stretch>
            <a:fillRect/>
          </a:stretch>
        </p:blipFill>
        <p:spPr>
          <a:xfrm>
            <a:off x="9272899" y="5259654"/>
            <a:ext cx="1211752" cy="841696"/>
          </a:xfrm>
          <a:prstGeom prst="rect">
            <a:avLst/>
          </a:prstGeom>
        </p:spPr>
      </p:pic>
      <p:sp>
        <p:nvSpPr>
          <p:cNvPr id="17" name="TextBox 16">
            <a:extLst>
              <a:ext uri="{FF2B5EF4-FFF2-40B4-BE49-F238E27FC236}">
                <a16:creationId xmlns:a16="http://schemas.microsoft.com/office/drawing/2014/main" id="{F283D49C-2178-0987-FC00-38FA4BF1689E}"/>
              </a:ext>
            </a:extLst>
          </p:cNvPr>
          <p:cNvSpPr txBox="1"/>
          <p:nvPr/>
        </p:nvSpPr>
        <p:spPr>
          <a:xfrm>
            <a:off x="6095575" y="1786253"/>
            <a:ext cx="2738325" cy="369332"/>
          </a:xfrm>
          <a:prstGeom prst="rect">
            <a:avLst/>
          </a:prstGeom>
        </p:spPr>
        <p:txBody>
          <a:bodyPr wrap="square" rtlCol="0">
            <a:spAutoFit/>
          </a:bodyPr>
          <a:lstStyle/>
          <a:p>
            <a:pPr algn="l"/>
            <a:r>
              <a:rPr lang="en-GB" b="1">
                <a:solidFill>
                  <a:schemeClr val="accent5"/>
                </a:solidFill>
              </a:rPr>
              <a:t>VHH72 + SARS-CoV-1</a:t>
            </a:r>
          </a:p>
        </p:txBody>
      </p:sp>
      <p:sp>
        <p:nvSpPr>
          <p:cNvPr id="18" name="TextBox 17">
            <a:extLst>
              <a:ext uri="{FF2B5EF4-FFF2-40B4-BE49-F238E27FC236}">
                <a16:creationId xmlns:a16="http://schemas.microsoft.com/office/drawing/2014/main" id="{A9456CC2-5C3B-7E3F-1637-20DCD45BEC85}"/>
              </a:ext>
            </a:extLst>
          </p:cNvPr>
          <p:cNvSpPr txBox="1"/>
          <p:nvPr/>
        </p:nvSpPr>
        <p:spPr>
          <a:xfrm>
            <a:off x="8682544" y="1535151"/>
            <a:ext cx="2738325" cy="369332"/>
          </a:xfrm>
          <a:prstGeom prst="rect">
            <a:avLst/>
          </a:prstGeom>
        </p:spPr>
        <p:txBody>
          <a:bodyPr wrap="square" rtlCol="0">
            <a:spAutoFit/>
          </a:bodyPr>
          <a:lstStyle/>
          <a:p>
            <a:pPr algn="l"/>
            <a:r>
              <a:rPr lang="en-GB" b="1">
                <a:solidFill>
                  <a:schemeClr val="accent5"/>
                </a:solidFill>
              </a:rPr>
              <a:t>VHH72 + SARS-CoV-2</a:t>
            </a:r>
          </a:p>
        </p:txBody>
      </p:sp>
      <p:sp>
        <p:nvSpPr>
          <p:cNvPr id="19" name="TextBox 18">
            <a:extLst>
              <a:ext uri="{FF2B5EF4-FFF2-40B4-BE49-F238E27FC236}">
                <a16:creationId xmlns:a16="http://schemas.microsoft.com/office/drawing/2014/main" id="{C37C57AE-B527-4A6D-6CD3-391545D7319D}"/>
              </a:ext>
            </a:extLst>
          </p:cNvPr>
          <p:cNvSpPr txBox="1"/>
          <p:nvPr/>
        </p:nvSpPr>
        <p:spPr>
          <a:xfrm>
            <a:off x="968275" y="5258151"/>
            <a:ext cx="3935896" cy="646331"/>
          </a:xfrm>
          <a:prstGeom prst="rect">
            <a:avLst/>
          </a:prstGeom>
        </p:spPr>
        <p:txBody>
          <a:bodyPr wrap="square" rtlCol="0">
            <a:spAutoFit/>
          </a:bodyPr>
          <a:lstStyle/>
          <a:p>
            <a:pPr algn="ctr"/>
            <a:r>
              <a:rPr lang="en-GB">
                <a:solidFill>
                  <a:schemeClr val="accent5"/>
                </a:solidFill>
              </a:rPr>
              <a:t>Average error on predictions for different parts of nanobodies</a:t>
            </a:r>
          </a:p>
        </p:txBody>
      </p:sp>
    </p:spTree>
    <p:extLst>
      <p:ext uri="{BB962C8B-B14F-4D97-AF65-F5344CB8AC3E}">
        <p14:creationId xmlns:p14="http://schemas.microsoft.com/office/powerpoint/2010/main" val="78008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00" fill="hold"/>
                                        <p:tgtEl>
                                          <p:spTgt spid="7"/>
                                        </p:tgtEl>
                                      </p:cBhvr>
                                    </p:cmd>
                                  </p:childTnLst>
                                </p:cTn>
                              </p:par>
                              <p:par>
                                <p:cTn id="7" presetID="1" presetClass="mediacall" presetSubtype="0" fill="hold" nodeType="withEffect">
                                  <p:stCondLst>
                                    <p:cond delay="0"/>
                                  </p:stCondLst>
                                  <p:childTnLst>
                                    <p:cmd type="call" cmd="playFrom(0.0)">
                                      <p:cBhvr>
                                        <p:cTn id="8" dur="16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video>
              <p:cMediaNode vol="80000">
                <p:cTn id="15" fill="hold" display="0">
                  <p:stCondLst>
                    <p:cond delay="indefinite"/>
                  </p:stCondLst>
                </p:cTn>
                <p:tgtEl>
                  <p:spTgt spid="14"/>
                </p:tgtEl>
              </p:cMediaNode>
            </p:vide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232D-216F-4DB7-BFCD-526CE3CA2FA0}"/>
              </a:ext>
            </a:extLst>
          </p:cNvPr>
          <p:cNvSpPr>
            <a:spLocks noGrp="1"/>
          </p:cNvSpPr>
          <p:nvPr>
            <p:ph type="ctrTitle"/>
          </p:nvPr>
        </p:nvSpPr>
        <p:spPr>
          <a:xfrm>
            <a:off x="437702" y="1062782"/>
            <a:ext cx="9211123" cy="4408710"/>
          </a:xfrm>
        </p:spPr>
        <p:txBody>
          <a:bodyPr>
            <a:normAutofit fontScale="90000"/>
          </a:bodyPr>
          <a:lstStyle/>
          <a:p>
            <a:pPr>
              <a:lnSpc>
                <a:spcPct val="150000"/>
              </a:lnSpc>
            </a:pPr>
            <a:r>
              <a:rPr lang="en-GB" dirty="0">
                <a:solidFill>
                  <a:schemeClr val="accent3"/>
                </a:solidFill>
              </a:rPr>
              <a:t>Exercises:  </a:t>
            </a:r>
            <a:br>
              <a:rPr lang="en-GB" dirty="0">
                <a:solidFill>
                  <a:schemeClr val="accent3"/>
                </a:solidFill>
              </a:rPr>
            </a:br>
            <a:r>
              <a:rPr lang="en-GB" sz="1200" dirty="0">
                <a:solidFill>
                  <a:schemeClr val="accent3"/>
                </a:solidFill>
                <a:hlinkClick r:id="rId2"/>
              </a:rPr>
              <a:t>https://elearning.vib.be/courses/alphafold/lessons/vib-training-session-alphafold/</a:t>
            </a:r>
            <a:r>
              <a:rPr lang="en-GB" sz="1200" dirty="0">
                <a:solidFill>
                  <a:schemeClr val="accent3"/>
                </a:solidFill>
              </a:rPr>
              <a:t> </a:t>
            </a:r>
            <a:br>
              <a:rPr lang="en-GB" dirty="0"/>
            </a:br>
            <a:br>
              <a:rPr lang="en-GB" sz="2400" dirty="0"/>
            </a:br>
            <a:r>
              <a:rPr lang="en-GB" sz="2400" dirty="0"/>
              <a:t>- Running AlphaFold-Multimer</a:t>
            </a:r>
            <a:br>
              <a:rPr lang="en-GB" sz="2400" dirty="0"/>
            </a:br>
            <a:r>
              <a:rPr lang="en-GB" sz="2400" dirty="0"/>
              <a:t>- Generating and </a:t>
            </a:r>
            <a:r>
              <a:rPr lang="en-GB" sz="2400" dirty="0" err="1"/>
              <a:t>analyzing</a:t>
            </a:r>
            <a:r>
              <a:rPr lang="en-GB" sz="2400" dirty="0"/>
              <a:t> PAE/PLDDT/MSA plots</a:t>
            </a:r>
            <a:br>
              <a:rPr lang="en-GB" sz="2400" dirty="0"/>
            </a:br>
            <a:r>
              <a:rPr lang="en-GB" sz="2400" dirty="0"/>
              <a:t>- Running </a:t>
            </a:r>
            <a:r>
              <a:rPr lang="en-GB" sz="2400" dirty="0" err="1"/>
              <a:t>AlphaPulldown</a:t>
            </a:r>
            <a:br>
              <a:rPr lang="en-GB" sz="2400" dirty="0"/>
            </a:br>
            <a:r>
              <a:rPr lang="en-GB" sz="2400" dirty="0"/>
              <a:t>- Visualizing PAE plots in </a:t>
            </a:r>
            <a:r>
              <a:rPr lang="en-GB" sz="2400" dirty="0" err="1"/>
              <a:t>ChimeraX</a:t>
            </a:r>
            <a:br>
              <a:rPr lang="en-GB" sz="2400" dirty="0"/>
            </a:br>
            <a:r>
              <a:rPr lang="en-GB" sz="2400" dirty="0"/>
              <a:t>- Looking up predictions in </a:t>
            </a:r>
            <a:r>
              <a:rPr lang="en-GB" sz="2400" dirty="0" err="1"/>
              <a:t>AlphaFoldDB</a:t>
            </a:r>
            <a:br>
              <a:rPr lang="en-GB" sz="2400" dirty="0"/>
            </a:br>
            <a:r>
              <a:rPr lang="en-GB" sz="2400" dirty="0"/>
              <a:t>- Running </a:t>
            </a:r>
            <a:r>
              <a:rPr lang="en-GB" sz="2400" dirty="0" err="1"/>
              <a:t>ColabFold</a:t>
            </a:r>
            <a:r>
              <a:rPr lang="en-GB" sz="2400" dirty="0"/>
              <a:t>/</a:t>
            </a:r>
            <a:r>
              <a:rPr lang="en-GB" sz="2400" dirty="0" err="1"/>
              <a:t>ESMFold</a:t>
            </a:r>
            <a:r>
              <a:rPr lang="en-GB" sz="2400" dirty="0"/>
              <a:t> on Google </a:t>
            </a:r>
            <a:r>
              <a:rPr lang="en-GB" sz="2400" dirty="0" err="1"/>
              <a:t>Colab</a:t>
            </a:r>
            <a:endParaRPr lang="en-GB" dirty="0"/>
          </a:p>
        </p:txBody>
      </p:sp>
    </p:spTree>
    <p:extLst>
      <p:ext uri="{BB962C8B-B14F-4D97-AF65-F5344CB8AC3E}">
        <p14:creationId xmlns:p14="http://schemas.microsoft.com/office/powerpoint/2010/main" val="21457379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3460F2-7985-780E-E986-E6D9BEE65BB6}"/>
              </a:ext>
            </a:extLst>
          </p:cNvPr>
          <p:cNvSpPr>
            <a:spLocks noGrp="1"/>
          </p:cNvSpPr>
          <p:nvPr>
            <p:ph type="title"/>
          </p:nvPr>
        </p:nvSpPr>
        <p:spPr/>
        <p:txBody>
          <a:bodyPr/>
          <a:lstStyle/>
          <a:p>
            <a:r>
              <a:rPr lang="en-GB"/>
              <a:t>Extra HPC scripts + support</a:t>
            </a:r>
          </a:p>
        </p:txBody>
      </p:sp>
      <p:sp>
        <p:nvSpPr>
          <p:cNvPr id="4" name="Content Placeholder 3">
            <a:extLst>
              <a:ext uri="{FF2B5EF4-FFF2-40B4-BE49-F238E27FC236}">
                <a16:creationId xmlns:a16="http://schemas.microsoft.com/office/drawing/2014/main" id="{0E9208EB-83D0-3A8A-B348-B948B83BAAE7}"/>
              </a:ext>
            </a:extLst>
          </p:cNvPr>
          <p:cNvSpPr>
            <a:spLocks noGrp="1"/>
          </p:cNvSpPr>
          <p:nvPr>
            <p:ph idx="1"/>
          </p:nvPr>
        </p:nvSpPr>
        <p:spPr>
          <a:xfrm>
            <a:off x="838200" y="1586810"/>
            <a:ext cx="10515600" cy="5042590"/>
          </a:xfrm>
        </p:spPr>
        <p:txBody>
          <a:bodyPr/>
          <a:lstStyle/>
          <a:p>
            <a:r>
              <a:rPr lang="en-GB" sz="1600" dirty="0"/>
              <a:t>Extra possibilities to run on the HPC:</a:t>
            </a:r>
          </a:p>
          <a:p>
            <a:pPr marL="457200" indent="-457200">
              <a:buFontTx/>
              <a:buChar char="-"/>
            </a:pPr>
            <a:r>
              <a:rPr lang="en-GB" sz="1600" b="1" dirty="0" err="1"/>
              <a:t>VIBFold</a:t>
            </a:r>
            <a:r>
              <a:rPr lang="en-GB" sz="1600" dirty="0"/>
              <a:t>: more streamlined + batch AlphaFold runs</a:t>
            </a:r>
          </a:p>
          <a:p>
            <a:pPr lvl="1"/>
            <a:r>
              <a:rPr lang="en-GB" sz="1400" dirty="0">
                <a:hlinkClick r:id="rId2"/>
              </a:rPr>
              <a:t>https://elearning.vib.be/courses/alphafold/lessons/vibfold-on-the-hpc/</a:t>
            </a:r>
            <a:endParaRPr lang="en-GB" sz="1400" dirty="0"/>
          </a:p>
          <a:p>
            <a:pPr marL="914400" lvl="1" indent="-457200">
              <a:buFontTx/>
              <a:buChar char="-"/>
            </a:pPr>
            <a:endParaRPr lang="en-GB" sz="1400" dirty="0"/>
          </a:p>
          <a:p>
            <a:pPr marL="457200" indent="-457200">
              <a:buFontTx/>
              <a:buChar char="-"/>
            </a:pPr>
            <a:r>
              <a:rPr lang="en-GB" sz="1600" b="1" dirty="0" err="1"/>
              <a:t>ESMFold</a:t>
            </a:r>
            <a:r>
              <a:rPr lang="en-GB" sz="1600" dirty="0"/>
              <a:t> / </a:t>
            </a:r>
            <a:r>
              <a:rPr lang="en-GB" sz="1600" b="1" dirty="0" err="1"/>
              <a:t>OmegaFold</a:t>
            </a:r>
            <a:endParaRPr lang="en-GB" sz="1600" b="1" dirty="0"/>
          </a:p>
          <a:p>
            <a:r>
              <a:rPr lang="en-GB" sz="1600" dirty="0">
                <a:sym typeface="Wingdings" panose="05000000000000000000" pitchFamily="2" charset="2"/>
              </a:rPr>
              <a:t> No explicit installation, but possible to run in batches on HPC as well, using a python virtual environment</a:t>
            </a:r>
            <a:endParaRPr lang="en-GB" sz="1600" dirty="0"/>
          </a:p>
          <a:p>
            <a:endParaRPr lang="en-GB" sz="1600" dirty="0"/>
          </a:p>
          <a:p>
            <a:pPr marL="457200" indent="-457200">
              <a:buFontTx/>
              <a:buChar char="-"/>
            </a:pPr>
            <a:r>
              <a:rPr lang="en-GB" sz="1600" b="1" dirty="0" err="1"/>
              <a:t>OpenFold</a:t>
            </a:r>
            <a:endParaRPr lang="en-GB" sz="1600" b="1" dirty="0"/>
          </a:p>
          <a:p>
            <a:r>
              <a:rPr lang="en-GB" sz="1600" dirty="0">
                <a:sym typeface="Wingdings" panose="05000000000000000000" pitchFamily="2" charset="2"/>
              </a:rPr>
              <a:t> Installed on HPC</a:t>
            </a:r>
          </a:p>
          <a:p>
            <a:endParaRPr lang="en-GB" sz="1600" b="1" dirty="0"/>
          </a:p>
          <a:p>
            <a:pPr marL="342900" indent="-342900">
              <a:buFontTx/>
              <a:buChar char="-"/>
            </a:pPr>
            <a:r>
              <a:rPr lang="en-GB" sz="1600" b="1" dirty="0"/>
              <a:t>Extra HPC documentation</a:t>
            </a:r>
            <a:r>
              <a:rPr lang="en-GB" sz="1600" dirty="0"/>
              <a:t>: </a:t>
            </a:r>
            <a:r>
              <a:rPr lang="en-GB" sz="1600" dirty="0">
                <a:hlinkClick r:id="rId3"/>
              </a:rPr>
              <a:t>https://docs.hpc.ugent.be/alphafold</a:t>
            </a:r>
            <a:endParaRPr lang="en-GB" sz="1600" dirty="0"/>
          </a:p>
          <a:p>
            <a:pPr marL="342900" indent="-342900">
              <a:buFontTx/>
              <a:buChar char="-"/>
            </a:pPr>
            <a:endParaRPr lang="en-GB" sz="1600" b="1" dirty="0"/>
          </a:p>
          <a:p>
            <a:endParaRPr lang="en-GB" sz="1600" dirty="0"/>
          </a:p>
          <a:p>
            <a:endParaRPr lang="en-GB" sz="1600" dirty="0"/>
          </a:p>
        </p:txBody>
      </p:sp>
    </p:spTree>
    <p:extLst>
      <p:ext uri="{BB962C8B-B14F-4D97-AF65-F5344CB8AC3E}">
        <p14:creationId xmlns:p14="http://schemas.microsoft.com/office/powerpoint/2010/main" val="3014315079"/>
      </p:ext>
    </p:extLst>
  </p:cSld>
  <p:clrMapOvr>
    <a:masterClrMapping/>
  </p:clrMapOvr>
</p:sld>
</file>

<file path=ppt/theme/theme1.xml><?xml version="1.0" encoding="utf-8"?>
<a:theme xmlns:a="http://schemas.openxmlformats.org/drawingml/2006/main" name="VIB_jasper">
  <a:themeElements>
    <a:clrScheme name="VIB Colours">
      <a:dk1>
        <a:srgbClr val="1B2944"/>
      </a:dk1>
      <a:lt1>
        <a:sysClr val="window" lastClr="FFFFFF"/>
      </a:lt1>
      <a:dk2>
        <a:srgbClr val="1B2944"/>
      </a:dk2>
      <a:lt2>
        <a:srgbClr val="FFFFFF"/>
      </a:lt2>
      <a:accent1>
        <a:srgbClr val="5DB7B1"/>
      </a:accent1>
      <a:accent2>
        <a:srgbClr val="5A2A82"/>
      </a:accent2>
      <a:accent3>
        <a:srgbClr val="FF681E"/>
      </a:accent3>
      <a:accent4>
        <a:srgbClr val="1B2944"/>
      </a:accent4>
      <a:accent5>
        <a:srgbClr val="7C7C7C"/>
      </a:accent5>
      <a:accent6>
        <a:srgbClr val="FFFFFF"/>
      </a:accent6>
      <a:hlink>
        <a:srgbClr val="5DB7B1"/>
      </a:hlink>
      <a:folHlink>
        <a:srgbClr val="5DB7B1"/>
      </a:folHlink>
    </a:clrScheme>
    <a:fontScheme name="VIB Theme">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mtClean="0">
            <a:solidFill>
              <a:schemeClr val="accent5"/>
            </a:solidFill>
          </a:defRPr>
        </a:defPPr>
      </a:lstStyle>
    </a:txDef>
  </a:objectDefaults>
  <a:extraClrSchemeLst/>
  <a:extLst>
    <a:ext uri="{05A4C25C-085E-4340-85A3-A5531E510DB2}">
      <thm15:themeFamily xmlns:thm15="http://schemas.microsoft.com/office/thememl/2012/main" name="VIB_jasper" id="{1EDA9A1F-C85E-480E-8D0A-2F2FC26FD1BE}" vid="{4A591518-4E5A-4633-B0C2-38B0CC4DF7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VIB_jasper</Template>
  <TotalTime>553</TotalTime>
  <Words>4830</Words>
  <Application>Microsoft Office PowerPoint</Application>
  <PresentationFormat>Widescreen</PresentationFormat>
  <Paragraphs>1052</Paragraphs>
  <Slides>100</Slides>
  <Notes>17</Notes>
  <HiddenSlides>0</HiddenSlides>
  <MMClips>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5" baseType="lpstr">
      <vt:lpstr>Arial</vt:lpstr>
      <vt:lpstr>BlinkMacSystemFont</vt:lpstr>
      <vt:lpstr>Calibri</vt:lpstr>
      <vt:lpstr>Consolas</vt:lpstr>
      <vt:lpstr>Corbel</vt:lpstr>
      <vt:lpstr>Courier New</vt:lpstr>
      <vt:lpstr>DM Sans</vt:lpstr>
      <vt:lpstr>HardingText</vt:lpstr>
      <vt:lpstr>Open Sans</vt:lpstr>
      <vt:lpstr>Source Sans Pro</vt:lpstr>
      <vt:lpstr>Symbol</vt:lpstr>
      <vt:lpstr>Times New Roman</vt:lpstr>
      <vt:lpstr>Wingdings</vt:lpstr>
      <vt:lpstr>VIB_jasper</vt:lpstr>
      <vt:lpstr>Bitmap Image</vt:lpstr>
      <vt:lpstr>AlphaFold training session</vt:lpstr>
      <vt:lpstr>Session outline: what to expect today</vt:lpstr>
      <vt:lpstr>The post-AlphaFold protein structure prediction era:  an introduction</vt:lpstr>
      <vt:lpstr>PowerPoint Presentation</vt:lpstr>
      <vt:lpstr>Protein complex prediction with AlphaFold-multimer</vt:lpstr>
      <vt:lpstr>Critical Assessment of Structure Prediction (CASP15, 2022)</vt:lpstr>
      <vt:lpstr>Adaptations and other structure-centric predictors are being widely developed</vt:lpstr>
      <vt:lpstr>AlphaFold: pipeline and basic principles</vt:lpstr>
      <vt:lpstr>AlphaFold2 predicts 3-D structure for input sequences (monomers &amp; complexes)</vt:lpstr>
      <vt:lpstr>AlphaFold depends on coevolutionary information captured by MSAs (multiple sequence alignments)</vt:lpstr>
      <vt:lpstr>AlphaFold2 has multiple stages of prediction</vt:lpstr>
      <vt:lpstr>The AlphaFold3 pipeline introduces new modules </vt:lpstr>
      <vt:lpstr>AlphaFold2 takes many training goals into account</vt:lpstr>
      <vt:lpstr>PowerPoint Presentation</vt:lpstr>
      <vt:lpstr>AlphaFold available via multiple sources</vt:lpstr>
      <vt:lpstr>AlphaFoldDB (alphafold.ebi.ac.uk)</vt:lpstr>
      <vt:lpstr>AlphaFold: Official Google Colab</vt:lpstr>
      <vt:lpstr>Efficiency + customizability via ColabFold</vt:lpstr>
      <vt:lpstr>AlphaFold3 is available at alphafoldserver.com </vt:lpstr>
      <vt:lpstr>High-Performance Computing (HPC)</vt:lpstr>
      <vt:lpstr>AlphaFold on HPC</vt:lpstr>
      <vt:lpstr>Computation time for different AlphaFold stages (on joltik)</vt:lpstr>
      <vt:lpstr>Computation time for full runs on HPC-GPU, HPC-CPU and Google Colab (GPU)</vt:lpstr>
      <vt:lpstr>(Dis)advantages of the platforms</vt:lpstr>
      <vt:lpstr>How to run  AlphaFold on the HPC</vt:lpstr>
      <vt:lpstr>Set-up: requirements</vt:lpstr>
      <vt:lpstr>Set-up: logging in</vt:lpstr>
      <vt:lpstr>Set-up: directories and files</vt:lpstr>
      <vt:lpstr>Set-up: directories and files</vt:lpstr>
      <vt:lpstr>Set-up: directories and files</vt:lpstr>
      <vt:lpstr>Set-up: modify alphafold_job_script.sh</vt:lpstr>
      <vt:lpstr>Set-up: submitting and monitoring</vt:lpstr>
      <vt:lpstr>Monitoring + outputs</vt:lpstr>
      <vt:lpstr>AlphaFold outputs</vt:lpstr>
      <vt:lpstr>AlphaFold output folder</vt:lpstr>
      <vt:lpstr>AlphaFold output folder</vt:lpstr>
      <vt:lpstr>AlphaPulldown</vt:lpstr>
      <vt:lpstr>AlphaPulldown provides a streamlined pipeline for protein-protein interaction screenings</vt:lpstr>
      <vt:lpstr>You can run AlphaPulldown on UGent-HPC with a semi-automated instructions script</vt:lpstr>
      <vt:lpstr>Exercise:   run a prediction on the HPC  https://elearning.vib.be/courses/alphafold/lessons/vib-training-session-alphafold/topic/hpc-a-first-alphafold-run/ </vt:lpstr>
      <vt:lpstr>Evaluating &amp; interpreting AlphaFold predictions</vt:lpstr>
      <vt:lpstr>Metrics and scores to evaluate model accuracy</vt:lpstr>
      <vt:lpstr>pTM-score: intrinsic model accuracy estimate</vt:lpstr>
      <vt:lpstr>pLDDT-score reflects local model accuracy</vt:lpstr>
      <vt:lpstr>PowerPoint Presentation</vt:lpstr>
      <vt:lpstr>pLDDT-score reflects local model accuracy</vt:lpstr>
      <vt:lpstr>PAE-plot evaluates interdomain accuracy</vt:lpstr>
      <vt:lpstr>Fitted AF2 model for human LEPR fitted in experimental cryo-EM map for Leptin-LEPR complex</vt:lpstr>
      <vt:lpstr>PowerPoint Presentation</vt:lpstr>
      <vt:lpstr>AlphaFold-Multimer: prediction of complexes</vt:lpstr>
      <vt:lpstr>AlphaFold-Multimer: evaluation metrics</vt:lpstr>
      <vt:lpstr>AlphaPulldown specific evaluation metrics</vt:lpstr>
      <vt:lpstr>AlphaPulldown output </vt:lpstr>
      <vt:lpstr>Example use-case</vt:lpstr>
      <vt:lpstr>Prediction of a cytokine-receptor complex</vt:lpstr>
      <vt:lpstr>Prediction of the proinflammatory signaling complex mediated by human TSLP</vt:lpstr>
      <vt:lpstr>Input text file with sequences in fasta format</vt:lpstr>
      <vt:lpstr>pLDDT plot indicates disordered regions</vt:lpstr>
      <vt:lpstr>pLDDT plot indicates disordered regions</vt:lpstr>
      <vt:lpstr>PAE plots indicates an accurate protein complex geometry </vt:lpstr>
      <vt:lpstr>PAE plots indicates an accurate protein complex geometry </vt:lpstr>
      <vt:lpstr>Comparison with experimental crystal structure?</vt:lpstr>
      <vt:lpstr>Comparison with experimental crystal structure?</vt:lpstr>
      <vt:lpstr>Comparison with experimental crystal structure?</vt:lpstr>
      <vt:lpstr>Prediction of the Leptin:LepR complex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between AF2-multimer prediction and experimentally determined X-ray structure</vt:lpstr>
      <vt:lpstr>AlphaFold-Multimer and complex stoichiometry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AlphaFold 3: adding post trans. modifications</vt:lpstr>
      <vt:lpstr>AlphaFold 3: adding post trans. modifications</vt:lpstr>
      <vt:lpstr>AlphaFold 3: adding post trans. modifications</vt:lpstr>
      <vt:lpstr>AlphaFold 3: adding post trans. modifications</vt:lpstr>
      <vt:lpstr>AlphaFold 3: adding post trans. modifications</vt:lpstr>
      <vt:lpstr>Protein:DNA/RNA complexes</vt:lpstr>
      <vt:lpstr>AlphaPulldown example</vt:lpstr>
      <vt:lpstr>PowerPoint Presentation</vt:lpstr>
      <vt:lpstr>AlphaPulldown example output</vt:lpstr>
      <vt:lpstr>Pitfalls of AlphaFold</vt:lpstr>
      <vt:lpstr>AlphaFold: uncertainties and potential pitfalls</vt:lpstr>
      <vt:lpstr>Limited utility on Ab/Nb structure or complex predictions</vt:lpstr>
      <vt:lpstr>Exercises:   https://elearning.vib.be/courses/alphafold/lessons/vib-training-session-alphafold/   - Running AlphaFold-Multimer - Generating and analyzing PAE/PLDDT/MSA plots - Running AlphaPulldown - Visualizing PAE plots in ChimeraX - Looking up predictions in AlphaFoldDB - Running ColabFold/ESMFold on Google Colab</vt:lpstr>
      <vt:lpstr>Extra HPC scripts + support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AlphaFold training session</dc:title>
  <dc:creator>Jasper Zuallaert</dc:creator>
  <cp:lastModifiedBy>Jasper Zuallaert</cp:lastModifiedBy>
  <cp:revision>19</cp:revision>
  <dcterms:created xsi:type="dcterms:W3CDTF">2023-07-28T09:16:48Z</dcterms:created>
  <dcterms:modified xsi:type="dcterms:W3CDTF">2024-09-03T07:25:03Z</dcterms:modified>
</cp:coreProperties>
</file>